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7" r:id="rId13"/>
    <p:sldId id="273" r:id="rId14"/>
    <p:sldId id="274" r:id="rId15"/>
    <p:sldId id="279" r:id="rId16"/>
    <p:sldId id="276" r:id="rId1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3F3F3F"/>
    <a:srgbClr val="014067"/>
    <a:srgbClr val="014E7D"/>
    <a:srgbClr val="013657"/>
    <a:srgbClr val="01456F"/>
    <a:srgbClr val="014B79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85" d="100"/>
          <a:sy n="85" d="100"/>
        </p:scale>
        <p:origin x="590" y="77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D7D4DF-1909-4D74-8CE1-BED38F8CF1E1}" type="datetime1">
              <a:rPr lang="fr-FR" smtClean="0"/>
              <a:t>03/11/2023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34CD8-97A1-4857-BAC3-5A00F007BC93}" type="datetime1">
              <a:rPr lang="fr-FR" smtClean="0"/>
              <a:pPr/>
              <a:t>03/11/2023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187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’image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Sous-titre 2" title="Sous-titr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CLIQUEZ POUR MODIFIER POUR LE STYLE DE SOUS-TITRE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9204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8917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459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47377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60695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006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099AB-ABB9-4706-9E38-357EC2AB40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Triangle rectangle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2" name="Espace réservé d’image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9084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A5C384-78D0-4088-9411-AB679057477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Zone de texte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arallélogramme 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0" name="Parallélogramme 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BB0367-1AFD-4191-AB6F-E9815D136F6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1" name="Zone de texte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Bande diagonale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1" name="Parallélogramme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4D604A2-C574-42DB-B0C4-99715CAA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8330184" cy="114796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AB3FE-9015-40FD-A870-D81B5A86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B31A5E-1244-4689-B513-C78E3C4E53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Triangle droit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7" name="Parallélogramme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itre 1" title="Titr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101" name="Espace réservé du texte 2" title="Sous-titr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arallélogramme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 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Triangle rectangle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Titre 1" title="Titr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masque </a:t>
            </a:r>
          </a:p>
        </p:txBody>
      </p:sp>
      <p:sp>
        <p:nvSpPr>
          <p:cNvPr id="15" name="Espace réservé d’image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riangle rectangle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Espace réservé d’image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45720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3" name="Espace réservé du contenu 2" title="Puce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29540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5" name="Parallélogramme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texte 4" title="Sous-titre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496102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19" name="Titre 1" title="Titr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241109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</a:t>
            </a:r>
            <a:br>
              <a:rPr lang="fr-FR" noProof="0" dirty="0"/>
            </a:br>
            <a:r>
              <a:rPr lang="fr-FR" noProof="0" dirty="0"/>
              <a:t>Style du titre du masque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5E24A5A7-66A2-7F43-9A7A-5E13F74F8C0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111EB29-9262-4594-8717-356AB3816AA6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Bande diagonale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élogramme 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contenu 3" title="Puce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fr-FR" noProof="0"/>
              <a:t>Cliquez pour modifier les styles du texte du masque</a:t>
            </a:r>
          </a:p>
          <a:p>
            <a:pPr lvl="1" rtl="0">
              <a:buClr>
                <a:schemeClr val="accent2"/>
              </a:buClr>
            </a:pPr>
            <a:r>
              <a:rPr lang="fr-FR" noProof="0"/>
              <a:t>Deuxième niveau</a:t>
            </a:r>
          </a:p>
          <a:p>
            <a:pPr lvl="2" rtl="0">
              <a:buClr>
                <a:schemeClr val="accent2"/>
              </a:buClr>
            </a:pPr>
            <a:r>
              <a:rPr lang="fr-FR" noProof="0"/>
              <a:t>Troisième niveau</a:t>
            </a:r>
          </a:p>
          <a:p>
            <a:pPr lvl="3" rtl="0">
              <a:buClr>
                <a:schemeClr val="accent2"/>
              </a:buClr>
            </a:pPr>
            <a:r>
              <a:rPr lang="fr-FR" noProof="0"/>
              <a:t>Quatrième niveau</a:t>
            </a:r>
          </a:p>
          <a:p>
            <a:pPr lvl="4" rtl="0">
              <a:buClr>
                <a:schemeClr val="accent2"/>
              </a:buClr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contenu 5" title="Puce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 lang="en-US" dirty="0">
                <a:solidFill>
                  <a:schemeClr val="bg1"/>
                </a:solidFill>
              </a:defRPr>
            </a:lvl2pPr>
            <a:lvl3pP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IN" dirty="0">
                <a:solidFill>
                  <a:schemeClr val="bg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fr-FR" noProof="0"/>
              <a:t>Cliquez pour modifier les styles du texte du masque</a:t>
            </a:r>
          </a:p>
          <a:p>
            <a:pPr lvl="1" rtl="0">
              <a:buClr>
                <a:schemeClr val="accent2"/>
              </a:buClr>
            </a:pPr>
            <a:r>
              <a:rPr lang="fr-FR" noProof="0"/>
              <a:t>Deuxième niveau</a:t>
            </a:r>
          </a:p>
          <a:p>
            <a:pPr lvl="2" rtl="0">
              <a:buClr>
                <a:schemeClr val="accent2"/>
              </a:buClr>
            </a:pPr>
            <a:r>
              <a:rPr lang="fr-FR" noProof="0"/>
              <a:t>Troisième niveau</a:t>
            </a:r>
          </a:p>
          <a:p>
            <a:pPr lvl="3" rtl="0">
              <a:buClr>
                <a:schemeClr val="accent2"/>
              </a:buClr>
            </a:pPr>
            <a:r>
              <a:rPr lang="fr-FR" noProof="0"/>
              <a:t>Quatrième niveau</a:t>
            </a:r>
          </a:p>
          <a:p>
            <a:pPr lvl="4" rtl="0">
              <a:buClr>
                <a:schemeClr val="accent2"/>
              </a:buClr>
            </a:pPr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24" name="Espace réservé du texte 4" title="Sous-titre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27" name="Titre 1" title="Titr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FB39FF5-7AF5-4963-9346-2640496A3302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Bande diagonale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arallélogramme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3" name="Parallélogramme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fr-FR" noProof="0" dirty="0"/>
          </a:p>
        </p:txBody>
      </p:sp>
      <p:sp>
        <p:nvSpPr>
          <p:cNvPr id="34" name="Espace réservé du texte 4" title="Sous-titre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 dirty="0"/>
              <a:t>Ajoutez votre texte ici.</a:t>
            </a:r>
          </a:p>
        </p:txBody>
      </p:sp>
      <p:sp>
        <p:nvSpPr>
          <p:cNvPr id="20" name="Espace réservé au graphique 2" title="Graphique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fr-FR" noProof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9EF72CE-34D2-4581-98D2-89218BC1B4E4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Zone de texte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400" b="1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Bande diagonale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arallélogramme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6" name="Parallélogramme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37" name="Espace réservé du texte 4" title="Sous-titre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 dirty="0"/>
              <a:t>CLIQUEZ POUR LE STYLE DE SOUS-TITRE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7" name="Titre 1" title="Titre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 </a:t>
            </a:r>
          </a:p>
        </p:txBody>
      </p:sp>
      <p:sp>
        <p:nvSpPr>
          <p:cNvPr id="15" name="Espace réservé au tableau 11" title="Tableau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AFD81C-E6E5-4292-828B-BD147E6DEA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Triangle rectangle 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’image 31" title="Image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 et placez l’image ici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 title="Titre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Ajoutez la légende ici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A6720D-B182-4290-BD91-1D1E4D930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Nom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Numéro de téléphone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E-mail </a:t>
            </a:r>
          </a:p>
        </p:txBody>
      </p:sp>
      <p:sp>
        <p:nvSpPr>
          <p:cNvPr id="13" name="Espace réservé du texte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fr-FR" noProof="0" dirty="0"/>
              <a:t>Site web de l’entreprise</a:t>
            </a:r>
          </a:p>
        </p:txBody>
      </p:sp>
      <p:sp>
        <p:nvSpPr>
          <p:cNvPr id="14" name="Forme 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15" name="Forme 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19" name="Forme 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20" name="Forme 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fr-FR" noProof="0" dirty="0"/>
          </a:p>
        </p:txBody>
      </p:sp>
      <p:sp>
        <p:nvSpPr>
          <p:cNvPr id="21" name="Triangle droit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’image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 title="Titr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fr-FR" noProof="0" dirty="0"/>
              <a:t>Cliquez pour modifier le style du titre du masque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 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09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view.genial.ly/602287862479b00dbac7bb9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png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2312" y="2133598"/>
            <a:ext cx="3813685" cy="3426543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dirty="0"/>
              <a:t>Présentation </a:t>
            </a:r>
            <a:br>
              <a:rPr lang="fr-FR" dirty="0"/>
            </a:br>
            <a:r>
              <a:rPr lang="fr-FR" dirty="0"/>
              <a:t>du BTS</a:t>
            </a:r>
            <a:br>
              <a:rPr lang="fr-FR" dirty="0"/>
            </a:br>
            <a:r>
              <a:rPr lang="fr-FR" sz="4900" dirty="0"/>
              <a:t>M</a:t>
            </a:r>
            <a:r>
              <a:rPr lang="fr-FR" dirty="0"/>
              <a:t>anagement</a:t>
            </a:r>
            <a:br>
              <a:rPr lang="fr-FR" dirty="0"/>
            </a:br>
            <a:r>
              <a:rPr lang="fr-FR" sz="4900" dirty="0"/>
              <a:t>C</a:t>
            </a:r>
            <a:r>
              <a:rPr lang="fr-FR" dirty="0"/>
              <a:t>ommercial</a:t>
            </a:r>
            <a:br>
              <a:rPr lang="fr-FR" dirty="0"/>
            </a:br>
            <a:r>
              <a:rPr lang="fr-FR" sz="4900" dirty="0"/>
              <a:t>O</a:t>
            </a:r>
            <a:r>
              <a:rPr lang="fr-FR" dirty="0"/>
              <a:t>pérationnel</a:t>
            </a:r>
            <a:br>
              <a:rPr lang="fr-FR" dirty="0"/>
            </a:br>
            <a:endParaRPr lang="fr-FR" dirty="0"/>
          </a:p>
        </p:txBody>
      </p:sp>
      <p:pic>
        <p:nvPicPr>
          <p:cNvPr id="14" name="Espace réservé pour une image  5" descr="Une image contenant bâtiment, extérieur, horloge, grand&#10;&#10;Description générée automatiquement">
            <a:extLst>
              <a:ext uri="{FF2B5EF4-FFF2-40B4-BE49-F238E27FC236}">
                <a16:creationId xmlns:a16="http://schemas.microsoft.com/office/drawing/2014/main" id="{FB9610BB-531A-494E-831F-57A4CBD364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668" r="17668"/>
          <a:stretch>
            <a:fillRect/>
          </a:stretch>
        </p:blipFill>
        <p:spPr>
          <a:xfrm>
            <a:off x="1895061" y="947733"/>
            <a:ext cx="4452731" cy="5165170"/>
          </a:xfrm>
        </p:spPr>
      </p:pic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" y="229810"/>
            <a:ext cx="4556760" cy="3040380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78" y="229810"/>
            <a:ext cx="4556759" cy="3040380"/>
          </a:xfr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7014" y="3465596"/>
            <a:ext cx="4564845" cy="3024187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En gestion :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Gérer les opérations courantes</a:t>
            </a:r>
            <a:endParaRPr lang="fr-FR" altLang="fr-FR" sz="20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Prévoir et budgétiser l’activité</a:t>
            </a:r>
            <a:endParaRPr lang="fr-FR" altLang="fr-FR" sz="2000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Analyser les performances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fr-FR" altLang="fr-FR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230778" y="3270190"/>
            <a:ext cx="4763300" cy="3415618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fr-FR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En management de l’équipe commerciale :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Organiser le travail de l’équipe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altLang="fr-FR" sz="2000" b="1" dirty="0">
                <a:latin typeface="Calibri" panose="020F0502020204030204" pitchFamily="34" charset="0"/>
              </a:rPr>
              <a:t>Recruter des collaborateurs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sz="2000" b="1" dirty="0">
                <a:latin typeface="Calibri" panose="020F0502020204030204" pitchFamily="34" charset="0"/>
              </a:rPr>
              <a:t>Animer l’équipe commerciale</a:t>
            </a: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r>
              <a:rPr lang="fr-FR" altLang="fr-FR" sz="2000" b="1" dirty="0">
                <a:latin typeface="Calibri" panose="020F0502020204030204" pitchFamily="34" charset="0"/>
              </a:rPr>
              <a:t>Evaluer les performances de l’équipe</a:t>
            </a:r>
            <a:endParaRPr lang="fr-FR" altLang="fr-FR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20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4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ECF120B-AFA4-4356-8497-15229DDC6482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585D9765-6361-4F25-B05C-625655663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02308"/>
              </p:ext>
            </p:extLst>
          </p:nvPr>
        </p:nvGraphicFramePr>
        <p:xfrm>
          <a:off x="384313" y="1016390"/>
          <a:ext cx="11423373" cy="5669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791">
                  <a:extLst>
                    <a:ext uri="{9D8B030D-6E8A-4147-A177-3AD203B41FA5}">
                      <a16:colId xmlns:a16="http://schemas.microsoft.com/office/drawing/2014/main" val="3575602362"/>
                    </a:ext>
                  </a:extLst>
                </a:gridCol>
                <a:gridCol w="3807791">
                  <a:extLst>
                    <a:ext uri="{9D8B030D-6E8A-4147-A177-3AD203B41FA5}">
                      <a16:colId xmlns:a16="http://schemas.microsoft.com/office/drawing/2014/main" val="4183125530"/>
                    </a:ext>
                  </a:extLst>
                </a:gridCol>
                <a:gridCol w="3807791">
                  <a:extLst>
                    <a:ext uri="{9D8B030D-6E8A-4147-A177-3AD203B41FA5}">
                      <a16:colId xmlns:a16="http://schemas.microsoft.com/office/drawing/2014/main" val="965386620"/>
                    </a:ext>
                  </a:extLst>
                </a:gridCol>
              </a:tblGrid>
              <a:tr h="735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Disciplines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d’enseignement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Première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année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Deuxième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année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2722168397"/>
                  </a:ext>
                </a:extLst>
              </a:tr>
              <a:tr h="4737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Développement de la relation client et vente conseil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Animation et dynamisation de l’offre commerciale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Gestion opérationnelle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Management de l’équipe commerciale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économique, juridique et managériale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 générale et expression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Espagnol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Entrepreneuriat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6h (2+4)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5h (3+2)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 (1+1)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 (1+2)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</a:txBody>
                  <a:tcPr marT="45733" marB="457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5h (2+3)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6h (3+3)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 (2+2)</a:t>
                      </a:r>
                      <a:endParaRPr kumimoji="0" lang="fr-F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 (1+1)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5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3h (1+2)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2h</a:t>
                      </a:r>
                    </a:p>
                  </a:txBody>
                  <a:tcPr marT="45733" marB="45733" horzOverflow="overflow"/>
                </a:tc>
                <a:extLst>
                  <a:ext uri="{0D108BD9-81ED-4DB2-BD59-A6C34878D82A}">
                    <a16:rowId xmlns:a16="http://schemas.microsoft.com/office/drawing/2014/main" val="3625831266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EEB1A84C-F4D5-42B7-991D-FF639B339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4313" y="172278"/>
            <a:ext cx="6374296" cy="622852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 MATIERES ENSEIGNEES</a:t>
            </a:r>
          </a:p>
        </p:txBody>
      </p:sp>
    </p:spTree>
    <p:extLst>
      <p:ext uri="{BB962C8B-B14F-4D97-AF65-F5344CB8AC3E}">
        <p14:creationId xmlns:p14="http://schemas.microsoft.com/office/powerpoint/2010/main" val="88773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0375" y="172278"/>
            <a:ext cx="8333222" cy="66974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  <a:lumOff val="50000"/>
                  </a:schemeClr>
                </a:solidFill>
              </a:rPr>
              <a:t>L’approche par les cas</a:t>
            </a:r>
          </a:p>
        </p:txBody>
      </p:sp>
      <p:sp>
        <p:nvSpPr>
          <p:cNvPr id="26" name="AutoShape 4" descr="Résultat de recherche d'images pour &quot;nissan logo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BDA14-A962-4BF6-8918-C183063E098A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2424FB-B6FB-4F0D-9430-8F464F5B1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63" y="1234076"/>
            <a:ext cx="8333222" cy="489342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9A5534-2505-4F83-BED7-E6158C4304CC}"/>
              </a:ext>
            </a:extLst>
          </p:cNvPr>
          <p:cNvSpPr txBox="1"/>
          <p:nvPr/>
        </p:nvSpPr>
        <p:spPr>
          <a:xfrm>
            <a:off x="9167914" y="2254622"/>
            <a:ext cx="2916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Une approche qui amène les étudiants :</a:t>
            </a:r>
          </a:p>
          <a:p>
            <a:pPr algn="ctr"/>
            <a:endParaRPr lang="fr-FR" sz="2400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à se positionner comme manager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</a:rPr>
              <a:t> </a:t>
            </a:r>
          </a:p>
          <a:p>
            <a:pPr marL="342900" indent="-342900" algn="ctr">
              <a:buFontTx/>
              <a:buChar char="-"/>
            </a:pPr>
            <a:r>
              <a:rPr lang="fr-FR" sz="2400" dirty="0">
                <a:solidFill>
                  <a:schemeClr val="bg1"/>
                </a:solidFill>
              </a:rPr>
              <a:t>à prendre des décisions et à les défendre.</a:t>
            </a:r>
          </a:p>
        </p:txBody>
      </p:sp>
    </p:spTree>
    <p:extLst>
      <p:ext uri="{BB962C8B-B14F-4D97-AF65-F5344CB8AC3E}">
        <p14:creationId xmlns:p14="http://schemas.microsoft.com/office/powerpoint/2010/main" val="13727818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>
            <a:extLst>
              <a:ext uri="{FF2B5EF4-FFF2-40B4-BE49-F238E27FC236}">
                <a16:creationId xmlns:a16="http://schemas.microsoft.com/office/drawing/2014/main" id="{36E2B82D-0D37-4F5B-BF2A-95360DE14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11567"/>
            <a:ext cx="4192587" cy="38424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L’ENTREPRENEURIAT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A9778B-12EC-4046-B1ED-842FD3E34653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3092A2-882D-45E6-B2E1-0F944B781215}"/>
              </a:ext>
            </a:extLst>
          </p:cNvPr>
          <p:cNvSpPr txBox="1"/>
          <p:nvPr/>
        </p:nvSpPr>
        <p:spPr>
          <a:xfrm>
            <a:off x="383042" y="1576584"/>
            <a:ext cx="410221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dirty="0">
                <a:solidFill>
                  <a:srgbClr val="FF0000"/>
                </a:solidFill>
              </a:rPr>
              <a:t>Vous créez votre unité commerciale :</a:t>
            </a:r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DFB21099-E362-44C4-A2D1-4F7DA0B2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0" y="2093660"/>
            <a:ext cx="483711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Faire un diagnostic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Choisir un positionnement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Évaluer le potentiel commercial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Trouver les partenaires adaptés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Constituer l’équipe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r>
              <a:rPr lang="fr-FR" altLang="fr-F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Etablir un plan de financement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eriod"/>
            </a:pPr>
            <a:endParaRPr lang="fr-FR" altLang="fr-F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 descr="Une image contenant intérieur, personne, groupe, gens&#10;&#10;Description générée automatiquement">
            <a:extLst>
              <a:ext uri="{FF2B5EF4-FFF2-40B4-BE49-F238E27FC236}">
                <a16:creationId xmlns:a16="http://schemas.microsoft.com/office/drawing/2014/main" id="{21D646AD-31CF-478A-BE12-CD0288A26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540" y="795130"/>
            <a:ext cx="4071425" cy="2765161"/>
          </a:xfrm>
          <a:prstGeom prst="rect">
            <a:avLst/>
          </a:prstGeom>
        </p:spPr>
      </p:pic>
      <p:pic>
        <p:nvPicPr>
          <p:cNvPr id="7" name="Image 6" descr="Une image contenant intérieur, personne, scène, table&#10;&#10;Description générée automatiquement">
            <a:extLst>
              <a:ext uri="{FF2B5EF4-FFF2-40B4-BE49-F238E27FC236}">
                <a16:creationId xmlns:a16="http://schemas.microsoft.com/office/drawing/2014/main" id="{A980C154-8AB5-47F9-9FA8-1630BC992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384" y="3801257"/>
            <a:ext cx="5152146" cy="27651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A66250D-AE96-4EAC-B9FA-6C513B95BA42}"/>
              </a:ext>
            </a:extLst>
          </p:cNvPr>
          <p:cNvSpPr txBox="1"/>
          <p:nvPr/>
        </p:nvSpPr>
        <p:spPr>
          <a:xfrm>
            <a:off x="163513" y="5762392"/>
            <a:ext cx="6555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 Dans le cadre de l'</a:t>
            </a:r>
            <a:r>
              <a:rPr lang="fr-FR" dirty="0">
                <a:hlinkClick r:id="rId4"/>
              </a:rPr>
              <a:t>entrepreneuriat</a:t>
            </a:r>
            <a:r>
              <a:rPr lang="fr-FR" dirty="0"/>
              <a:t>, les étudiants travaillent sur leurs projets de création d'entreprises. Ici, un ancien étudiant, propriétaire  d’un V&amp;B, vient témoigner.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1200A1-FFF2-4AAB-B480-ECF6ADCA976F}"/>
              </a:ext>
            </a:extLst>
          </p:cNvPr>
          <p:cNvSpPr/>
          <p:nvPr/>
        </p:nvSpPr>
        <p:spPr>
          <a:xfrm>
            <a:off x="212035" y="5645426"/>
            <a:ext cx="6506817" cy="11010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 : virage 18">
            <a:extLst>
              <a:ext uri="{FF2B5EF4-FFF2-40B4-BE49-F238E27FC236}">
                <a16:creationId xmlns:a16="http://schemas.microsoft.com/office/drawing/2014/main" id="{153AE22E-4270-4827-8E6F-E9E1C710A8E2}"/>
              </a:ext>
            </a:extLst>
          </p:cNvPr>
          <p:cNvSpPr/>
          <p:nvPr/>
        </p:nvSpPr>
        <p:spPr>
          <a:xfrm>
            <a:off x="5393635" y="4850296"/>
            <a:ext cx="1433976" cy="795130"/>
          </a:xfrm>
          <a:prstGeom prst="ben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44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extérieur, herbe, bâtiment, parc&#10;&#10;Description générée automatiquement">
            <a:extLst>
              <a:ext uri="{FF2B5EF4-FFF2-40B4-BE49-F238E27FC236}">
                <a16:creationId xmlns:a16="http://schemas.microsoft.com/office/drawing/2014/main" id="{BC3337B5-978E-4CFA-8980-008BF611E4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61" r="8361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3F389-6198-4B54-94D0-F0CB25C6D6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14</a:t>
            </a:fld>
            <a:endParaRPr lang="fr-F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79451-DD31-4C3E-ADFF-DA4DF93F1430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42FC1E-2CEF-47F2-AE0A-3FF1AC840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4768" y="432041"/>
            <a:ext cx="4762430" cy="7261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altLang="fr-F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LE LYCEE VICTOR HUGO ?</a:t>
            </a:r>
            <a:endParaRPr lang="fr-FR" altLang="fr-FR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42FE009-5AFF-43FE-90AB-70056E1F02DE}"/>
              </a:ext>
            </a:extLst>
          </p:cNvPr>
          <p:cNvSpPr txBox="1">
            <a:spLocks noChangeArrowheads="1"/>
          </p:cNvSpPr>
          <p:nvPr/>
        </p:nvSpPr>
        <p:spPr>
          <a:xfrm>
            <a:off x="89648" y="1981200"/>
            <a:ext cx="6571128" cy="4557712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Etablissement public : 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 de frais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de scolarité.</a:t>
            </a:r>
          </a:p>
          <a:p>
            <a:pPr algn="just"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Formation mixée :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possibilité d’opter pour </a:t>
            </a:r>
            <a:b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 parcours en initial, en apprentissage ou les deux.</a:t>
            </a:r>
          </a:p>
          <a:p>
            <a:pPr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Une équipe pédagogique d’expérience à votre écoute. 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Notre objectif commun = vous faire monter en compétences</a:t>
            </a:r>
          </a:p>
          <a:p>
            <a:pPr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locaux dédiés au sein du lycée.</a:t>
            </a:r>
          </a:p>
          <a:p>
            <a:pPr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La possibilité d’être hébergé(e) à l’internat du lycée (diner – nuitée – petit déjeuner =  18 €)</a:t>
            </a:r>
          </a:p>
          <a:p>
            <a:pPr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Une restauration au tarif CROUS.</a:t>
            </a:r>
          </a:p>
          <a:p>
            <a:pPr algn="just">
              <a:lnSpc>
                <a:spcPts val="2500"/>
              </a:lnSpc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Une prise en charge partielle des frais de stages.</a:t>
            </a:r>
          </a:p>
          <a:p>
            <a:pPr algn="just">
              <a:lnSpc>
                <a:spcPts val="2500"/>
              </a:lnSpc>
              <a:buFontTx/>
              <a:buBlip>
                <a:blip r:embed="rId3"/>
              </a:buBlip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8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extérieur, herbe, bâtiment, parc&#10;&#10;Description générée automatiquement">
            <a:extLst>
              <a:ext uri="{FF2B5EF4-FFF2-40B4-BE49-F238E27FC236}">
                <a16:creationId xmlns:a16="http://schemas.microsoft.com/office/drawing/2014/main" id="{BC3337B5-978E-4CFA-8980-008BF611E4B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8361" r="8361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43F389-6198-4B54-94D0-F0CB25C6D6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15</a:t>
            </a:fld>
            <a:endParaRPr lang="fr-FR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479451-DD31-4C3E-ADFF-DA4DF93F1430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A42FC1E-2CEF-47F2-AE0A-3FF1AC840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84541" y="136525"/>
            <a:ext cx="4762430" cy="726178"/>
          </a:xfrm>
        </p:spPr>
        <p:txBody>
          <a:bodyPr/>
          <a:lstStyle/>
          <a:p>
            <a:pPr eaLnBrk="1" hangingPunct="1"/>
            <a:r>
              <a:rPr lang="fr-FR" alt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…ET APRES LE BTS…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42FE009-5AFF-43FE-90AB-70056E1F02D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74056"/>
            <a:ext cx="6935787" cy="43449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Intégration en </a:t>
            </a: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entreprise</a:t>
            </a:r>
          </a:p>
          <a:p>
            <a:pPr>
              <a:buFontTx/>
              <a:buBlip>
                <a:blip r:embed="rId3"/>
              </a:buBlip>
            </a:pPr>
            <a:endParaRPr lang="fr-FR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Poursuite d’études en </a:t>
            </a:r>
            <a:r>
              <a:rPr lang="fr-FR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licence (professionnelle)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: banque/assurance ; marketing ; grande distribution ; œnologie ; @commerce ; ressources humaines…</a:t>
            </a:r>
          </a:p>
          <a:p>
            <a:pPr>
              <a:buFontTx/>
              <a:buBlip>
                <a:blip r:embed="rId3"/>
              </a:buBlip>
            </a:pPr>
            <a:endParaRPr lang="fr-FR" alt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Le choix de l’alternance pour une formation post BTS</a:t>
            </a:r>
          </a:p>
        </p:txBody>
      </p:sp>
    </p:spTree>
    <p:extLst>
      <p:ext uri="{BB962C8B-B14F-4D97-AF65-F5344CB8AC3E}">
        <p14:creationId xmlns:p14="http://schemas.microsoft.com/office/powerpoint/2010/main" val="292209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5B0DE2F-09F6-46A4-A8C8-1D402B0E06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Lycée Victor Hugo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744F3AA-8587-45FD-80FB-7C6F9E9258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02.43.07.11.00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DF76A19-B859-44DD-BB41-9DC29E9156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22928" y="4216669"/>
            <a:ext cx="4853573" cy="288000"/>
          </a:xfrm>
        </p:spPr>
        <p:txBody>
          <a:bodyPr/>
          <a:lstStyle/>
          <a:p>
            <a:r>
              <a:rPr lang="fr-FR" dirty="0"/>
              <a:t>4 rue Général Lemonnier - 53200 Château-Gontier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2235A9D-9D27-4A12-A1FB-A33CB89980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22928" y="4594956"/>
            <a:ext cx="4666065" cy="311889"/>
          </a:xfrm>
        </p:spPr>
        <p:txBody>
          <a:bodyPr rtlCol="0" anchor="t"/>
          <a:lstStyle/>
          <a:p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https://victor-hugo.paysdelaloire.e-lyco.fr/</a:t>
            </a:r>
          </a:p>
          <a:p>
            <a:endParaRPr lang="fr-FR" altLang="fr-FR" dirty="0">
              <a:solidFill>
                <a:srgbClr val="000099"/>
              </a:solidFill>
              <a:latin typeface="Comic Sans MS"/>
              <a:cs typeface="Calibri" panose="020F0502020204030204" pitchFamily="34" charset="0"/>
            </a:endParaRPr>
          </a:p>
          <a:p>
            <a:endParaRPr lang="fr-FR" altLang="fr-FR" dirty="0">
              <a:cs typeface="Calibri"/>
            </a:endParaRPr>
          </a:p>
          <a:p>
            <a:endParaRPr lang="fr-FR" dirty="0">
              <a:cs typeface="Calibri"/>
            </a:endParaRPr>
          </a:p>
        </p:txBody>
      </p:sp>
      <p:pic>
        <p:nvPicPr>
          <p:cNvPr id="12" name="Espace réservé pour une image  11" descr="Une image contenant extérieur, arbre, herbe, plante&#10;&#10;Description générée automatiquement">
            <a:extLst>
              <a:ext uri="{FF2B5EF4-FFF2-40B4-BE49-F238E27FC236}">
                <a16:creationId xmlns:a16="http://schemas.microsoft.com/office/drawing/2014/main" id="{70A58D8E-84FB-40F0-933C-FF7A3D1E747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5751" r="25751"/>
          <a:stretch>
            <a:fillRect/>
          </a:stretch>
        </p:blipFill>
        <p:spPr/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FDD9A382-DA65-4F48-80B7-7058791CC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5721" y="1821022"/>
            <a:ext cx="5000491" cy="1616252"/>
          </a:xfrm>
        </p:spPr>
        <p:txBody>
          <a:bodyPr anchor="ctr">
            <a:normAutofit/>
          </a:bodyPr>
          <a:lstStyle/>
          <a:p>
            <a:pPr algn="ctr"/>
            <a:r>
              <a:rPr lang="fr-FR" sz="2800" dirty="0">
                <a:solidFill>
                  <a:srgbClr val="FF0000"/>
                </a:solidFill>
              </a:rPr>
              <a:t>POUR DECOUVRIR LE LYCEE ET LA FORMATION :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FD31644-1D77-56C7-54B2-677C138F1286}"/>
              </a:ext>
            </a:extLst>
          </p:cNvPr>
          <p:cNvSpPr txBox="1"/>
          <p:nvPr/>
        </p:nvSpPr>
        <p:spPr>
          <a:xfrm>
            <a:off x="4634754" y="5627144"/>
            <a:ext cx="762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FF0000"/>
                </a:solidFill>
              </a:rPr>
              <a:t>Portes ouvertes : samedi 17 février de 9h à 13h.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FF0000"/>
                </a:solidFill>
              </a:rPr>
              <a:t>Nous pouvons vous accueillir en journée d’immersion.</a:t>
            </a:r>
          </a:p>
        </p:txBody>
      </p:sp>
    </p:spTree>
    <p:extLst>
      <p:ext uri="{BB962C8B-B14F-4D97-AF65-F5344CB8AC3E}">
        <p14:creationId xmlns:p14="http://schemas.microsoft.com/office/powerpoint/2010/main" val="189930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pour une image  2" descr="Une image contenant extérieur, route, gens, équitation&#10;&#10;Description générée automatiquement">
            <a:extLst>
              <a:ext uri="{FF2B5EF4-FFF2-40B4-BE49-F238E27FC236}">
                <a16:creationId xmlns:a16="http://schemas.microsoft.com/office/drawing/2014/main" id="{9E59C5A5-59AD-46C0-AD6D-8B60E1A1E8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7215" r="27215"/>
          <a:stretch>
            <a:fillRect/>
          </a:stretch>
        </p:blipFill>
        <p:spPr>
          <a:xfrm>
            <a:off x="6170179" y="1435100"/>
            <a:ext cx="6036368" cy="5436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41F17E-367F-47A8-A2A7-D24EB0EF02E1}"/>
              </a:ext>
            </a:extLst>
          </p:cNvPr>
          <p:cNvSpPr/>
          <p:nvPr/>
        </p:nvSpPr>
        <p:spPr>
          <a:xfrm>
            <a:off x="251791" y="1537251"/>
            <a:ext cx="4863548" cy="475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altLang="fr-FR" sz="2000" b="1" dirty="0">
                <a:cs typeface="Times New Roman" panose="02020603050405020304" pitchFamily="18" charset="0"/>
              </a:rPr>
              <a:t>Le titulaire du</a:t>
            </a:r>
            <a:r>
              <a:rPr lang="fr-FR" altLang="fr-FR" sz="2000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solidFill>
                  <a:srgbClr val="000099"/>
                </a:solidFill>
                <a:cs typeface="Times New Roman" panose="02020603050405020304" pitchFamily="18" charset="0"/>
              </a:rPr>
              <a:t>BTS Management Commercial Opérationnel</a:t>
            </a:r>
            <a:r>
              <a:rPr lang="fr-FR" altLang="fr-FR" sz="2000" b="1" i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cs typeface="Times New Roman" panose="02020603050405020304" pitchFamily="18" charset="0"/>
              </a:rPr>
              <a:t>accède à plusieurs niveaux de responsabilités, en fonction de son expérience, de la taille de l’organisation et des opportunités professionnelles.</a:t>
            </a:r>
          </a:p>
          <a:p>
            <a:pPr algn="ctr">
              <a:spcAft>
                <a:spcPts val="1200"/>
              </a:spcAft>
            </a:pPr>
            <a:r>
              <a:rPr lang="fr-FR" altLang="fr-FR" sz="2000" b="1" dirty="0">
                <a:cs typeface="Times New Roman" panose="02020603050405020304" pitchFamily="18" charset="0"/>
              </a:rPr>
              <a:t>Il a donc pour perspective de devenir </a:t>
            </a: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responsable</a:t>
            </a:r>
            <a:r>
              <a:rPr lang="fr-FR" altLang="fr-FR" sz="2000" b="1" dirty="0">
                <a:cs typeface="Times New Roman" panose="02020603050405020304" pitchFamily="18" charset="0"/>
              </a:rPr>
              <a:t> </a:t>
            </a: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d’un centre de profit</a:t>
            </a:r>
            <a:r>
              <a:rPr lang="fr-FR" altLang="fr-FR" sz="2000" b="1" dirty="0">
                <a:cs typeface="Times New Roman" panose="02020603050405020304" pitchFamily="18" charset="0"/>
              </a:rPr>
              <a:t> : un rayon, un  univers, un point de vente, un portefeuille clients, une agence …</a:t>
            </a:r>
          </a:p>
          <a:p>
            <a:pPr algn="ctr"/>
            <a:r>
              <a:rPr lang="fr-FR" altLang="fr-FR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fr-FR" altLang="fr-FR" sz="2000" b="1" dirty="0">
                <a:cs typeface="Times New Roman" panose="02020603050405020304" pitchFamily="18" charset="0"/>
              </a:rPr>
              <a:t>Il peut être amené à créer ou reprendre une unité commerciale en qualité d’</a:t>
            </a:r>
            <a:r>
              <a:rPr lang="fr-FR" altLang="fr-FR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entrepreneur</a:t>
            </a:r>
            <a:r>
              <a:rPr lang="fr-FR" altLang="fr-FR" sz="2000" b="1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01F2351-83B6-49B2-B7F7-FAEBC1BCD29C}"/>
              </a:ext>
            </a:extLst>
          </p:cNvPr>
          <p:cNvSpPr txBox="1"/>
          <p:nvPr/>
        </p:nvSpPr>
        <p:spPr>
          <a:xfrm>
            <a:off x="5115339" y="22039"/>
            <a:ext cx="5834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solidFill>
                  <a:schemeClr val="bg1"/>
                </a:solidFill>
              </a:rPr>
              <a:t>UNE FORMATION PROFESSIONNALISANTE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03A163-89AB-4902-9306-265E122DB4E1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 descr="Une image contenant extérieur, herbe, bâtiment, parc&#10;&#10;Description générée automatiquement">
            <a:extLst>
              <a:ext uri="{FF2B5EF4-FFF2-40B4-BE49-F238E27FC236}">
                <a16:creationId xmlns:a16="http://schemas.microsoft.com/office/drawing/2014/main" id="{4D4BE41C-DC0A-4704-9402-44A1FE4D13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508" r="19508"/>
          <a:stretch>
            <a:fillRect/>
          </a:stretch>
        </p:blipFill>
        <p:spPr>
          <a:xfrm>
            <a:off x="6604000" y="-14249"/>
            <a:ext cx="5588000" cy="6872249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518A9-A547-43DB-A7C6-1A68D3C792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3</a:t>
            </a:fld>
            <a:endParaRPr lang="fr-FR" noProof="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196EED0-C6EA-4251-9577-EFA1FC31F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68237" y="66137"/>
            <a:ext cx="4547215" cy="646665"/>
          </a:xfrm>
        </p:spPr>
        <p:txBody>
          <a:bodyPr>
            <a:noAutofit/>
          </a:bodyPr>
          <a:lstStyle/>
          <a:p>
            <a:pPr eaLnBrk="1" hangingPunct="1"/>
            <a:r>
              <a:rPr lang="fr-FR" altLang="fr-FR" sz="2400" b="1" dirty="0">
                <a:solidFill>
                  <a:schemeClr val="bg1"/>
                </a:solidFill>
                <a:latin typeface="+mn-lt"/>
              </a:rPr>
              <a:t>LES CRITERES D’ADMISSION EN BTS MCO AU LYCEE VICTOR HUGO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E860A4D-440D-42DE-BC7D-3F83D0B22AED}"/>
              </a:ext>
            </a:extLst>
          </p:cNvPr>
          <p:cNvSpPr txBox="1">
            <a:spLocks noChangeArrowheads="1"/>
          </p:cNvSpPr>
          <p:nvPr/>
        </p:nvSpPr>
        <p:spPr>
          <a:xfrm>
            <a:off x="244695" y="2096087"/>
            <a:ext cx="4693065" cy="257438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titulaire du baccalauréat 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général ou technologique ou du baccalauréat professionnel de préférence « commerce/vente »</a:t>
            </a:r>
            <a:endParaRPr lang="fr-FR" alt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fr-FR" alt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Être </a:t>
            </a:r>
            <a:r>
              <a:rPr lang="fr-FR" altLang="fr-FR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motivé</a:t>
            </a:r>
            <a:r>
              <a:rPr lang="fr-FR" altLang="fr-FR" dirty="0">
                <a:latin typeface="Calibri" panose="020F0502020204030204" pitchFamily="34" charset="0"/>
                <a:cs typeface="Calibri" panose="020F0502020204030204" pitchFamily="34" charset="0"/>
              </a:rPr>
              <a:t> par la poursuite d’études supérieures et par les domaines du commerce et du management</a:t>
            </a:r>
          </a:p>
        </p:txBody>
      </p:sp>
    </p:spTree>
    <p:extLst>
      <p:ext uri="{BB962C8B-B14F-4D97-AF65-F5344CB8AC3E}">
        <p14:creationId xmlns:p14="http://schemas.microsoft.com/office/powerpoint/2010/main" val="33740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arbre, herbe, plante&#10;&#10;Description générée automatiquement">
            <a:extLst>
              <a:ext uri="{FF2B5EF4-FFF2-40B4-BE49-F238E27FC236}">
                <a16:creationId xmlns:a16="http://schemas.microsoft.com/office/drawing/2014/main" id="{D3CC69A6-5DC1-4F20-94CF-49FCF26E728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8771" r="18771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80782C0-6854-4BBE-8DB3-907BF4B1A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1235" y="0"/>
            <a:ext cx="6670764" cy="513806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IMMERSION EN MILIEU PROFESSIONNEL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C1C989B2-AF60-4F94-9FDF-3CD14E51E284}"/>
              </a:ext>
            </a:extLst>
          </p:cNvPr>
          <p:cNvSpPr txBox="1">
            <a:spLocks noChangeArrowheads="1"/>
          </p:cNvSpPr>
          <p:nvPr/>
        </p:nvSpPr>
        <p:spPr>
          <a:xfrm>
            <a:off x="510014" y="2768877"/>
            <a:ext cx="8020878" cy="3027362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formation initiale</a:t>
            </a:r>
            <a:r>
              <a:rPr 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 marL="0" indent="0">
              <a:buNone/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15 semaines de stages sur les deux années.</a:t>
            </a:r>
          </a:p>
          <a:p>
            <a:pPr marL="0" indent="0">
              <a:buNone/>
              <a:defRPr/>
            </a:pPr>
            <a:endParaRPr lang="fr-FR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  <a:defRPr/>
            </a:pPr>
            <a:r>
              <a:rPr lang="fr-FR" dirty="0">
                <a:solidFill>
                  <a:srgbClr val="00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apprentissage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26 semaines en entreprise par an</a:t>
            </a:r>
          </a:p>
          <a:p>
            <a:pPr marL="0" indent="0">
              <a:buNone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- dès la première année ; </a:t>
            </a:r>
          </a:p>
          <a:p>
            <a:pPr marL="0" indent="0">
              <a:buNone/>
              <a:defRPr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	- ou à partir de la seconde année.</a:t>
            </a:r>
            <a:endParaRPr lang="fr-FR" dirty="0">
              <a:latin typeface="Comic Sans MS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fr-FR" b="1" dirty="0">
                <a:latin typeface="Comic Sans MS" pitchFamily="66" charset="0"/>
              </a:rPr>
              <a:t> </a:t>
            </a:r>
            <a:endParaRPr lang="fr-FR" dirty="0">
              <a:latin typeface="Comic Sans MS" pitchFamily="66" charset="0"/>
            </a:endParaRPr>
          </a:p>
          <a:p>
            <a:pPr>
              <a:buFontTx/>
              <a:buBlip>
                <a:blip r:embed="rId3"/>
              </a:buBlip>
              <a:defRPr/>
            </a:pPr>
            <a:endParaRPr lang="fr-F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19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Une image contenant extérieur, route, équitation, gens&#10;&#10;Description générée automatiquement">
            <a:extLst>
              <a:ext uri="{FF2B5EF4-FFF2-40B4-BE49-F238E27FC236}">
                <a16:creationId xmlns:a16="http://schemas.microsoft.com/office/drawing/2014/main" id="{07F20D13-884C-4CCB-95D0-833CADD00D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265" r="33265"/>
          <a:stretch>
            <a:fillRect/>
          </a:stretch>
        </p:blipFill>
        <p:spPr/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D675AF-6599-49D2-A499-70B0F4EE12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5</a:t>
            </a:fld>
            <a:endParaRPr lang="fr-FR" noProof="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75153E7-2902-4E8D-8790-D5AAF9B545D2}"/>
              </a:ext>
            </a:extLst>
          </p:cNvPr>
          <p:cNvSpPr txBox="1">
            <a:spLocks noChangeArrowheads="1"/>
          </p:cNvSpPr>
          <p:nvPr/>
        </p:nvSpPr>
        <p:spPr>
          <a:xfrm>
            <a:off x="6370982" y="246992"/>
            <a:ext cx="3581400" cy="608896"/>
          </a:xfrm>
          <a:prstGeom prst="rect">
            <a:avLst/>
          </a:prstGeom>
        </p:spPr>
        <p:txBody>
          <a:bodyPr vert="horz" lIns="91440" tIns="45720" rIns="91440" bIns="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3200" dirty="0">
                <a:solidFill>
                  <a:schemeClr val="bg1"/>
                </a:solidFill>
                <a:latin typeface="+mn-lt"/>
                <a:cs typeface="Calibri Light" panose="020F0302020204030204" pitchFamily="34" charset="0"/>
              </a:rPr>
              <a:t>LES UNITES COMMERCIALES</a:t>
            </a: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C73F3F1C-87C5-4570-BA70-682E5CF2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38" y="2199262"/>
            <a:ext cx="623894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fr-FR" alt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sescteurs</a:t>
            </a: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de prestation de services :  banque, assurance, immobilier, téléphonie…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La distribution généraliste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Les grandes et moyennes surfaces spécialisées (sport, ameublement, automobile, jardinage…)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les sites marchands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 b="0" dirty="0"/>
          </a:p>
        </p:txBody>
      </p:sp>
    </p:spTree>
    <p:extLst>
      <p:ext uri="{BB962C8B-B14F-4D97-AF65-F5344CB8AC3E}">
        <p14:creationId xmlns:p14="http://schemas.microsoft.com/office/powerpoint/2010/main" val="3366967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4"/>
          <p:cNvSpPr txBox="1">
            <a:spLocks/>
          </p:cNvSpPr>
          <p:nvPr/>
        </p:nvSpPr>
        <p:spPr>
          <a:xfrm>
            <a:off x="6134583" y="1152792"/>
            <a:ext cx="5633864" cy="556868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tlCol="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Distribution spécialisée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18678" y="209029"/>
            <a:ext cx="8333222" cy="669746"/>
          </a:xfrm>
        </p:spPr>
        <p:txBody>
          <a:bodyPr>
            <a:normAutofit fontScale="90000"/>
          </a:bodyPr>
          <a:lstStyle/>
          <a:p>
            <a:r>
              <a:rPr lang="fr-FR" dirty="0"/>
              <a:t>Les lieux de stages et d’apprentissage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27926" y="1152791"/>
            <a:ext cx="5382501" cy="2698749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Services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517926" y="4042664"/>
            <a:ext cx="5382501" cy="269874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rtlCol="0"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Distribution généraliste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4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183" y="10118705"/>
            <a:ext cx="177331" cy="11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4" descr="Résultat de recherche d'images pour &quot;nissan logo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CBDA14-A962-4BF6-8918-C183063E098A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utoShape 2" descr="Logo VW PNG transparents - Stick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Logo VW PNG transparents - Stick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42" name="Picture 18" descr="Réauté Chocolat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583" y="13227451"/>
            <a:ext cx="298526" cy="10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CDB29083-D7D3-43E5-8E57-4278EE428D33}"/>
              </a:ext>
            </a:extLst>
          </p:cNvPr>
          <p:cNvGrpSpPr/>
          <p:nvPr/>
        </p:nvGrpSpPr>
        <p:grpSpPr>
          <a:xfrm>
            <a:off x="838607" y="4340951"/>
            <a:ext cx="4944710" cy="2172033"/>
            <a:chOff x="838607" y="4340951"/>
            <a:chExt cx="4944710" cy="2172033"/>
          </a:xfrm>
        </p:grpSpPr>
        <p:pic>
          <p:nvPicPr>
            <p:cNvPr id="28" name="Picture 8" descr="http://www.distrijob.fr/chart/logos/logo2_u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138" y="4340951"/>
              <a:ext cx="883179" cy="114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C:\Documents and Settings\test\Mes documents\nadia\BTS MUC\professionnels\logo leclerc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139" y="4568275"/>
              <a:ext cx="1997837" cy="678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 descr="Intermarché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607" y="6000242"/>
              <a:ext cx="2727144" cy="512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45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6" y="2129607"/>
            <a:ext cx="2089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FCA89729-82C7-3C39-F0CF-A8759A348D20}"/>
              </a:ext>
            </a:extLst>
          </p:cNvPr>
          <p:cNvGrpSpPr/>
          <p:nvPr/>
        </p:nvGrpSpPr>
        <p:grpSpPr>
          <a:xfrm>
            <a:off x="6286472" y="1659915"/>
            <a:ext cx="5195760" cy="3629133"/>
            <a:chOff x="6286472" y="1659915"/>
            <a:chExt cx="5195760" cy="3629133"/>
          </a:xfrm>
        </p:grpSpPr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CED4107A-0DD7-4A60-859D-28F5D57A04B6}"/>
                </a:ext>
              </a:extLst>
            </p:cNvPr>
            <p:cNvGrpSpPr/>
            <p:nvPr/>
          </p:nvGrpSpPr>
          <p:grpSpPr>
            <a:xfrm>
              <a:off x="7964504" y="4500576"/>
              <a:ext cx="3517728" cy="788472"/>
              <a:chOff x="7975776" y="4336760"/>
              <a:chExt cx="3517728" cy="788472"/>
            </a:xfrm>
          </p:grpSpPr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10796" y="4336760"/>
                <a:ext cx="1182708" cy="788472"/>
              </a:xfrm>
              <a:prstGeom prst="rect">
                <a:avLst/>
              </a:prstGeom>
            </p:spPr>
          </p:pic>
          <p:pic>
            <p:nvPicPr>
              <p:cNvPr id="13" name="Image 12">
                <a:extLst>
                  <a:ext uri="{FF2B5EF4-FFF2-40B4-BE49-F238E27FC236}">
                    <a16:creationId xmlns:a16="http://schemas.microsoft.com/office/drawing/2014/main" id="{C452ADBF-B9C5-41D9-BEFE-8AF29E9E1E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75776" y="4338309"/>
                <a:ext cx="2018475" cy="761064"/>
              </a:xfrm>
              <a:prstGeom prst="rect">
                <a:avLst/>
              </a:prstGeom>
            </p:spPr>
          </p:pic>
        </p:grp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C1CBFB4-D93F-B582-46F9-FC32558E9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86472" y="1659915"/>
              <a:ext cx="2071520" cy="640941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C904E9D-760E-39A2-28A5-093213EC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53430" y="2583810"/>
              <a:ext cx="1477333" cy="827306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F1E1F0-394C-4F7B-9BA1-10AF7CBA6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51" y="1379766"/>
            <a:ext cx="1003705" cy="100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rédit agricole — Wikipédia">
            <a:extLst>
              <a:ext uri="{FF2B5EF4-FFF2-40B4-BE49-F238E27FC236}">
                <a16:creationId xmlns:a16="http://schemas.microsoft.com/office/drawing/2014/main" id="{625C97F7-4CFA-4315-ADB7-1203A0B0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50" y="2990997"/>
            <a:ext cx="1173429" cy="81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C144CD0-B7BC-4A2A-A713-96A226DFC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66" y="1321799"/>
            <a:ext cx="1146466" cy="114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s de presse | Zeeman">
            <a:extLst>
              <a:ext uri="{FF2B5EF4-FFF2-40B4-BE49-F238E27FC236}">
                <a16:creationId xmlns:a16="http://schemas.microsoft.com/office/drawing/2014/main" id="{381980E6-85A4-4FE6-8CC4-B18472C5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17" y="5919511"/>
            <a:ext cx="1717964" cy="47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Bouchara - Grands Philambins">
            <a:extLst>
              <a:ext uri="{FF2B5EF4-FFF2-40B4-BE49-F238E27FC236}">
                <a16:creationId xmlns:a16="http://schemas.microsoft.com/office/drawing/2014/main" id="{D066DB48-A760-4839-B612-26979B156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363" y="2129607"/>
            <a:ext cx="1169032" cy="11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IB'S Saint-Quentin | Saint-Quentin">
            <a:extLst>
              <a:ext uri="{FF2B5EF4-FFF2-40B4-BE49-F238E27FC236}">
                <a16:creationId xmlns:a16="http://schemas.microsoft.com/office/drawing/2014/main" id="{2D9A8F50-E889-46A2-A93A-762794DDF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23" y="5489650"/>
            <a:ext cx="1032980" cy="103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NATURE SOURCE – Marché bio à Vitré">
            <a:extLst>
              <a:ext uri="{FF2B5EF4-FFF2-40B4-BE49-F238E27FC236}">
                <a16:creationId xmlns:a16="http://schemas.microsoft.com/office/drawing/2014/main" id="{D2113E0D-9C16-4824-B9C9-42CA03EE4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01" y="5325277"/>
            <a:ext cx="1717965" cy="6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POINT.P">
            <a:extLst>
              <a:ext uri="{FF2B5EF4-FFF2-40B4-BE49-F238E27FC236}">
                <a16:creationId xmlns:a16="http://schemas.microsoft.com/office/drawing/2014/main" id="{4CCE4B83-A749-4F31-83CE-EBE2C63D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403" y="2736247"/>
            <a:ext cx="1128829" cy="11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8AC3780D-DF56-445E-A9EC-DEFC77AC1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88" y="3596343"/>
            <a:ext cx="1763950" cy="7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aMaison.fr | Experts en jardin, bricolage, animalerie et décoration">
            <a:extLst>
              <a:ext uri="{FF2B5EF4-FFF2-40B4-BE49-F238E27FC236}">
                <a16:creationId xmlns:a16="http://schemas.microsoft.com/office/drawing/2014/main" id="{C3ABBAF1-6AF3-440B-9048-65645091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32" y="5593907"/>
            <a:ext cx="1477333" cy="8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1083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Espace réservé pour une image  12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r="18771"/>
          <a:stretch>
            <a:fillRect/>
          </a:stretch>
        </p:blipFill>
        <p:spPr/>
      </p:pic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pPr rtl="0"/>
            <a:fld id="{8699F50C-BE38-4BD0-BA84-9B090E1F2B9B}" type="slidenum">
              <a:rPr lang="fr-FR" noProof="0" smtClean="0"/>
              <a:t>7</a:t>
            </a:fld>
            <a:endParaRPr lang="fr-FR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81959" y="172278"/>
            <a:ext cx="5740153" cy="503030"/>
          </a:xfrm>
        </p:spPr>
        <p:txBody>
          <a:bodyPr/>
          <a:lstStyle/>
          <a:p>
            <a:pPr eaLnBrk="1" hangingPunct="1"/>
            <a:r>
              <a:rPr lang="fr-FR" altLang="fr-FR" sz="2800" b="1">
                <a:solidFill>
                  <a:schemeClr val="bg1"/>
                </a:solidFill>
                <a:latin typeface="+mn-lt"/>
              </a:rPr>
              <a:t>LES ACTIVITES REALISABLES EN STAGE</a:t>
            </a:r>
          </a:p>
        </p:txBody>
      </p:sp>
      <p:sp>
        <p:nvSpPr>
          <p:cNvPr id="16" name="ZoneTexte 6"/>
          <p:cNvSpPr txBox="1">
            <a:spLocks noChangeArrowheads="1"/>
          </p:cNvSpPr>
          <p:nvPr/>
        </p:nvSpPr>
        <p:spPr bwMode="auto">
          <a:xfrm>
            <a:off x="0" y="1869003"/>
            <a:ext cx="7486650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Vente de produits ou services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Organisation d’un évènement (animation/promotion)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Création et animation d’une page Facebook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Gestion d’un rayon 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Analyse des performances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Analyse de la concurrence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Analyse de la satisfaction clients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Optimisation de la relation client avec la mise en œuvre des applications digitales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altLang="fr-FR" sz="2000" dirty="0">
                <a:latin typeface="+mn-lt"/>
              </a:rPr>
              <a:t>Adaptation de l’offre d’un rayon</a:t>
            </a:r>
          </a:p>
          <a:p>
            <a:pPr>
              <a:spcBef>
                <a:spcPts val="60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alt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82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1" r="8361"/>
          <a:stretch>
            <a:fillRect/>
          </a:stretch>
        </p:blipFill>
        <p:spPr/>
      </p:pic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fr-FR" noProof="0" smtClean="0"/>
              <a:t>8</a:t>
            </a:fld>
            <a:endParaRPr lang="fr-FR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05207" y="172278"/>
            <a:ext cx="4251365" cy="970722"/>
          </a:xfrm>
        </p:spPr>
        <p:txBody>
          <a:bodyPr/>
          <a:lstStyle/>
          <a:p>
            <a:pPr eaLnBrk="1" hangingPunct="1"/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LES COMPETENCES</a:t>
            </a:r>
            <a:b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r-FR" altLang="fr-F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D’UN TECHNICIEN MCO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388" y="1782970"/>
            <a:ext cx="7702550" cy="4114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fr-FR" sz="2800" b="1" dirty="0">
                <a:latin typeface="Calibri" panose="020F0502020204030204" pitchFamily="34" charset="0"/>
              </a:rPr>
              <a:t>Elles relèvent de 3 domaines :</a:t>
            </a: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fr-FR" sz="2800" b="1" dirty="0">
                <a:latin typeface="Calibri" panose="020F0502020204030204" pitchFamily="34" charset="0"/>
              </a:rPr>
              <a:t>Marketing</a:t>
            </a:r>
            <a:endParaRPr lang="fr-FR" altLang="fr-FR" sz="2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fr-FR" sz="2800" b="1" dirty="0">
                <a:latin typeface="Calibri" panose="020F0502020204030204" pitchFamily="34" charset="0"/>
              </a:rPr>
              <a:t>Gestion opérationnelle</a:t>
            </a:r>
            <a:endParaRPr lang="fr-FR" altLang="fr-FR" sz="2800" b="1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r>
              <a:rPr lang="fr-FR" sz="2800" b="1" dirty="0">
                <a:latin typeface="Calibri" panose="020F0502020204030204" pitchFamily="34" charset="0"/>
              </a:rPr>
              <a:t>Management de l’équipe commerciale</a:t>
            </a:r>
            <a:endParaRPr lang="fr-FR" altLang="fr-FR" sz="2800" b="1" dirty="0">
              <a:latin typeface="Calibri" panose="020F0502020204030204" pitchFamily="34" charset="0"/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fr-FR" altLang="fr-FR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fr-FR" altLang="fr-FR" sz="2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  <a:defRPr/>
            </a:pPr>
            <a:endParaRPr lang="fr-FR" altLang="fr-FR" sz="24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422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u contenu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78" y="2938403"/>
            <a:ext cx="4828032" cy="3297936"/>
          </a:xfrm>
        </p:spPr>
      </p:pic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615" y="2938403"/>
            <a:ext cx="5259340" cy="3297936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729D85-FDA6-4933-A3A1-4E384AFDF807}"/>
              </a:ext>
            </a:extLst>
          </p:cNvPr>
          <p:cNvSpPr/>
          <p:nvPr/>
        </p:nvSpPr>
        <p:spPr>
          <a:xfrm>
            <a:off x="10853530" y="172278"/>
            <a:ext cx="1126435" cy="6228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18678" y="1115953"/>
            <a:ext cx="4828033" cy="182245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  <a:defRPr/>
            </a:pPr>
            <a:r>
              <a:rPr lang="fr-FR" sz="1800" b="1" dirty="0">
                <a:solidFill>
                  <a:srgbClr val="FFFF00"/>
                </a:solidFill>
                <a:latin typeface="Calibri" panose="020F0502020204030204" pitchFamily="34" charset="0"/>
              </a:rPr>
              <a:t>Développer la relation client : </a:t>
            </a:r>
            <a:r>
              <a:rPr lang="fr-FR" sz="1800" dirty="0">
                <a:latin typeface="Calibri" panose="020F0502020204030204" pitchFamily="34" charset="0"/>
              </a:rPr>
              <a:t>veille  informationnelle - études commerciales - vente dans un contexte </a:t>
            </a:r>
            <a:r>
              <a:rPr lang="fr-FR" sz="1800" dirty="0" err="1">
                <a:latin typeface="Calibri" panose="020F0502020204030204" pitchFamily="34" charset="0"/>
              </a:rPr>
              <a:t>omnicanal</a:t>
            </a:r>
            <a:r>
              <a:rPr lang="fr-FR" sz="1800" dirty="0">
                <a:latin typeface="Calibri" panose="020F0502020204030204" pitchFamily="34" charset="0"/>
              </a:rPr>
              <a:t> – optimisation de la </a:t>
            </a:r>
            <a:r>
              <a:rPr lang="fr-FR" altLang="fr-FR" sz="1800" dirty="0">
                <a:latin typeface="Calibri" panose="020F0502020204030204" pitchFamily="34" charset="0"/>
              </a:rPr>
              <a:t>relation client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fr-FR" altLang="fr-FR" sz="18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FontTx/>
              <a:buBlip>
                <a:blip r:embed="rId4"/>
              </a:buBlip>
              <a:defRPr/>
            </a:pPr>
            <a:endParaRPr lang="fr-FR" altLang="fr-FR" sz="1600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349615" y="1003960"/>
            <a:ext cx="5259340" cy="1725613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E7A40"/>
              </a:buClr>
              <a:buFont typeface="Arial" panose="020B0604020202020204" pitchFamily="34" charset="0"/>
              <a:buChar char="•"/>
              <a:defRPr lang="en-IN"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Clr>
                <a:srgbClr val="FFFF66"/>
              </a:buClr>
              <a:buNone/>
              <a:defRPr/>
            </a:pPr>
            <a:r>
              <a:rPr lang="fr-FR" sz="1800" b="1" dirty="0">
                <a:solidFill>
                  <a:srgbClr val="FFFF00"/>
                </a:solidFill>
                <a:latin typeface="+mj-lt"/>
              </a:rPr>
              <a:t>Dynamiser l’offre commerciale : </a:t>
            </a:r>
            <a:r>
              <a:rPr lang="fr-FR" sz="1800" dirty="0">
                <a:latin typeface="+mj-lt"/>
              </a:rPr>
              <a:t>gestion dynamique de l’offre de produits et services – organiser espace commercial – développer les performances – communication commerciale</a:t>
            </a:r>
            <a:endParaRPr lang="fr-FR" altLang="fr-FR" sz="1800" dirty="0">
              <a:latin typeface="+mj-lt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4579"/>
            <a:ext cx="3149930" cy="538349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marketing : </a:t>
            </a:r>
          </a:p>
        </p:txBody>
      </p:sp>
    </p:spTree>
    <p:extLst>
      <p:ext uri="{BB962C8B-B14F-4D97-AF65-F5344CB8AC3E}">
        <p14:creationId xmlns:p14="http://schemas.microsoft.com/office/powerpoint/2010/main" val="107028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 autoUpdateAnimBg="0"/>
    </p:bldLst>
  </p:timing>
</p:sld>
</file>

<file path=ppt/theme/theme1.xml><?xml version="1.0" encoding="utf-8"?>
<a:theme xmlns:a="http://schemas.openxmlformats.org/drawingml/2006/main" name="Thème Office">
  <a:themeElements>
    <a:clrScheme name="Custom 13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337_TF89027928" id="{2023990E-4B7E-4F44-9DDE-45333278AE10}" vid="{F3EC25D9-9943-4B6F-AF2F-F8ECA744373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hexagone foncée</Template>
  <TotalTime>0</TotalTime>
  <Words>776</Words>
  <Application>Microsoft Office PowerPoint</Application>
  <PresentationFormat>Grand écran</PresentationFormat>
  <Paragraphs>168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Comic Sans MS</vt:lpstr>
      <vt:lpstr>Gill Sans SemiBold</vt:lpstr>
      <vt:lpstr>Times New Roman</vt:lpstr>
      <vt:lpstr>Wingdings</vt:lpstr>
      <vt:lpstr>Thème Office</vt:lpstr>
      <vt:lpstr>Présentation  du BTS Management Commercial Opérationnel </vt:lpstr>
      <vt:lpstr>Présentation PowerPoint</vt:lpstr>
      <vt:lpstr>LES CRITERES D’ADMISSION EN BTS MCO AU LYCEE VICTOR HUGO</vt:lpstr>
      <vt:lpstr>IMMERSION EN MILIEU PROFESSIONNEL</vt:lpstr>
      <vt:lpstr>Présentation PowerPoint</vt:lpstr>
      <vt:lpstr>Les lieux de stages et d’apprentissage</vt:lpstr>
      <vt:lpstr>LES ACTIVITES REALISABLES EN STAGE</vt:lpstr>
      <vt:lpstr>LES COMPETENCES D’UN TECHNICIEN MCO</vt:lpstr>
      <vt:lpstr>En marketing : </vt:lpstr>
      <vt:lpstr>Présentation PowerPoint</vt:lpstr>
      <vt:lpstr>LES MATIERES ENSEIGNEES</vt:lpstr>
      <vt:lpstr>L’approche par les cas</vt:lpstr>
      <vt:lpstr>L’ENTREPRENEURIAT</vt:lpstr>
      <vt:lpstr>POURQUOI LE LYCEE VICTOR HUGO ?</vt:lpstr>
      <vt:lpstr>…ET APRES LE BTS…</vt:lpstr>
      <vt:lpstr>POUR DECOUVRIR LE LYCEE ET LA FORMATION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 du BTS Management Commercial Opérationnel</dc:title>
  <dc:creator/>
  <cp:lastModifiedBy/>
  <cp:revision>4</cp:revision>
  <dcterms:created xsi:type="dcterms:W3CDTF">2020-01-04T00:05:33Z</dcterms:created>
  <dcterms:modified xsi:type="dcterms:W3CDTF">2023-11-03T10:24:53Z</dcterms:modified>
</cp:coreProperties>
</file>