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7" r:id="rId13"/>
    <p:sldId id="273" r:id="rId14"/>
    <p:sldId id="274" r:id="rId15"/>
    <p:sldId id="279" r:id="rId16"/>
    <p:sldId id="276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3F3F3F"/>
    <a:srgbClr val="014067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89" d="100"/>
          <a:sy n="89" d="100"/>
        </p:scale>
        <p:origin x="210" y="10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D7D4DF-1909-4D74-8CE1-BED38F8CF1E1}" type="datetime1">
              <a:rPr lang="fr-FR" smtClean="0"/>
              <a:t>28/02/2023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4CD8-97A1-4857-BAC3-5A00F007BC93}" type="datetime1">
              <a:rPr lang="fr-FR" smtClean="0"/>
              <a:pPr/>
              <a:t>28/02/2023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Zone de texte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élogramme 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Zone de texte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Bande diagonal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1" name="Parallélogramme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 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Triangle rectangle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Titre 1" title="Titr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rectangle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19" name="Titre 1" title="Titr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contenu 3" title="Puce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Cliquez pour 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contenu 5" title="Puce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Cliquez pour 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Espace réservé du texte 4" title="Sous-titr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Bande diagonal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élogramme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3" name="Parallélogramme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34" name="Espace réservé du texte 4" title="Sous-titr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Ajoutez votre texte ici.</a:t>
            </a:r>
          </a:p>
        </p:txBody>
      </p:sp>
      <p:sp>
        <p:nvSpPr>
          <p:cNvPr id="20" name="Espace réservé au graphique 2" title="Graphique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élogramme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37" name="Espace réservé du texte 4" title="Sous-titr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5" name="Espace réservé au tableau 11" title="Tableau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Triangle rectangle 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’image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 et placez l’image ici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 title="Titr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Ajoutez la légende ici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Nom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Numéro de téléphone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E-mail 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Site web de l’entreprise</a:t>
            </a:r>
          </a:p>
        </p:txBody>
      </p:sp>
      <p:sp>
        <p:nvSpPr>
          <p:cNvPr id="14" name="Form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15" name="Form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19" name="Form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20" name="Form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21" name="Triangle droit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ew.genial.ly/602287862479b00dbac7bb9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2312" y="2133598"/>
            <a:ext cx="3813685" cy="342654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dirty="0"/>
              <a:t>Présentation </a:t>
            </a:r>
            <a:br>
              <a:rPr lang="fr-FR" dirty="0"/>
            </a:br>
            <a:r>
              <a:rPr lang="fr-FR" dirty="0"/>
              <a:t>du BTS</a:t>
            </a:r>
            <a:br>
              <a:rPr lang="fr-FR" dirty="0"/>
            </a:br>
            <a:r>
              <a:rPr lang="fr-FR" sz="4900" dirty="0"/>
              <a:t>M</a:t>
            </a:r>
            <a:r>
              <a:rPr lang="fr-FR" dirty="0"/>
              <a:t>anagement</a:t>
            </a:r>
            <a:br>
              <a:rPr lang="fr-FR" dirty="0"/>
            </a:br>
            <a:r>
              <a:rPr lang="fr-FR" sz="4900" dirty="0"/>
              <a:t>C</a:t>
            </a:r>
            <a:r>
              <a:rPr lang="fr-FR" dirty="0"/>
              <a:t>ommercial</a:t>
            </a:r>
            <a:br>
              <a:rPr lang="fr-FR" dirty="0"/>
            </a:br>
            <a:r>
              <a:rPr lang="fr-FR" sz="4900" dirty="0"/>
              <a:t>O</a:t>
            </a:r>
            <a:r>
              <a:rPr lang="fr-FR" dirty="0"/>
              <a:t>pérationnel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Espace réservé pour une image  5" descr="Une image contenant bâtiment, extérieur, horloge, grand&#10;&#10;Description générée automatiquement">
            <a:extLst>
              <a:ext uri="{FF2B5EF4-FFF2-40B4-BE49-F238E27FC236}">
                <a16:creationId xmlns:a16="http://schemas.microsoft.com/office/drawing/2014/main" id="{FB9610BB-531A-494E-831F-57A4CBD364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668" r="17668"/>
          <a:stretch>
            <a:fillRect/>
          </a:stretch>
        </p:blipFill>
        <p:spPr>
          <a:xfrm>
            <a:off x="1895061" y="947733"/>
            <a:ext cx="4452731" cy="5165170"/>
          </a:xfr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" y="229810"/>
            <a:ext cx="4556760" cy="304038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78" y="229810"/>
            <a:ext cx="4556759" cy="3040380"/>
          </a:xfr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7014" y="3465596"/>
            <a:ext cx="4564845" cy="302418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 gestion :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Gérer les opérations courantes</a:t>
            </a:r>
            <a:endParaRPr lang="fr-FR" altLang="fr-FR" sz="20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Prévoir et budgétiser l’activité</a:t>
            </a:r>
            <a:endParaRPr lang="fr-FR" altLang="fr-FR" sz="20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Analyser les performances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fr-FR" altLang="fr-FR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230778" y="3270190"/>
            <a:ext cx="4763300" cy="341561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 management de l’équipe commerciale :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Organiser le travail de l’équipe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altLang="fr-FR" sz="2000" b="1" dirty="0">
                <a:latin typeface="Calibri" panose="020F0502020204030204" pitchFamily="34" charset="0"/>
              </a:rPr>
              <a:t>Recruter des collaborateurs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Animer l’équipe commerciale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altLang="fr-FR" sz="2000" b="1" dirty="0">
                <a:latin typeface="Calibri" panose="020F0502020204030204" pitchFamily="34" charset="0"/>
              </a:rPr>
              <a:t>Evaluer les performances de l’équipe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CF120B-AFA4-4356-8497-15229DDC6482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585D9765-6361-4F25-B05C-625655663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67473"/>
              </p:ext>
            </p:extLst>
          </p:nvPr>
        </p:nvGraphicFramePr>
        <p:xfrm>
          <a:off x="384313" y="1016390"/>
          <a:ext cx="11423373" cy="56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791">
                  <a:extLst>
                    <a:ext uri="{9D8B030D-6E8A-4147-A177-3AD203B41FA5}">
                      <a16:colId xmlns:a16="http://schemas.microsoft.com/office/drawing/2014/main" val="3575602362"/>
                    </a:ext>
                  </a:extLst>
                </a:gridCol>
                <a:gridCol w="3807791">
                  <a:extLst>
                    <a:ext uri="{9D8B030D-6E8A-4147-A177-3AD203B41FA5}">
                      <a16:colId xmlns:a16="http://schemas.microsoft.com/office/drawing/2014/main" val="4183125530"/>
                    </a:ext>
                  </a:extLst>
                </a:gridCol>
                <a:gridCol w="3807791">
                  <a:extLst>
                    <a:ext uri="{9D8B030D-6E8A-4147-A177-3AD203B41FA5}">
                      <a16:colId xmlns:a16="http://schemas.microsoft.com/office/drawing/2014/main" val="965386620"/>
                    </a:ext>
                  </a:extLst>
                </a:gridCol>
              </a:tblGrid>
              <a:tr h="73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Disciplines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d’enseignement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Première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année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Deuxième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année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2722168397"/>
                  </a:ext>
                </a:extLst>
              </a:tr>
              <a:tr h="4737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Développement de la relation client et vente conseil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Animation et dynamisation de l’offre commerciale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Gestion opérationnelle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de l’équipe commerciale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économique, juridique et managériale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générale et expression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Espagnol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Entrepreneuriat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 (2+4)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 (3+2)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 (1+1)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 (1+2)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 (2+3)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 (3+3)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 (1+1)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 (1+2)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3625831266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EEB1A84C-F4D5-42B7-991D-FF639B339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313" y="172278"/>
            <a:ext cx="6374296" cy="622852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latin typeface="Comic Sans MS" pitchFamily="66" charset="0"/>
              </a:rPr>
              <a:t>LES MATIERES ENSEIGNEES</a:t>
            </a:r>
          </a:p>
        </p:txBody>
      </p:sp>
    </p:spTree>
    <p:extLst>
      <p:ext uri="{BB962C8B-B14F-4D97-AF65-F5344CB8AC3E}">
        <p14:creationId xmlns:p14="http://schemas.microsoft.com/office/powerpoint/2010/main" val="8877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375" y="172278"/>
            <a:ext cx="8333222" cy="6697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L’approche par les cas</a:t>
            </a:r>
          </a:p>
        </p:txBody>
      </p:sp>
      <p:sp>
        <p:nvSpPr>
          <p:cNvPr id="26" name="AutoShape 4" descr="Résultat de recherche d'images pour &quot;nissan logo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BDA14-A962-4BF6-8918-C183063E098A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2424FB-B6FB-4F0D-9430-8F464F5B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3" y="1234076"/>
            <a:ext cx="8333222" cy="48934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9A5534-2505-4F83-BED7-E6158C4304CC}"/>
              </a:ext>
            </a:extLst>
          </p:cNvPr>
          <p:cNvSpPr txBox="1"/>
          <p:nvPr/>
        </p:nvSpPr>
        <p:spPr>
          <a:xfrm>
            <a:off x="9167914" y="2254622"/>
            <a:ext cx="2916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Une approche qui amène les étudiants :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à se positionner comme manager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à prendre des décisions et à les défendre.</a:t>
            </a:r>
          </a:p>
        </p:txBody>
      </p:sp>
    </p:spTree>
    <p:extLst>
      <p:ext uri="{BB962C8B-B14F-4D97-AF65-F5344CB8AC3E}">
        <p14:creationId xmlns:p14="http://schemas.microsoft.com/office/powerpoint/2010/main" val="137278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36E2B82D-0D37-4F5B-BF2A-95360DE1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1567"/>
            <a:ext cx="4192587" cy="38424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L’OPTION ENTREPRENEURIAT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778B-12EC-4046-B1ED-842FD3E34653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3092A2-882D-45E6-B2E1-0F944B781215}"/>
              </a:ext>
            </a:extLst>
          </p:cNvPr>
          <p:cNvSpPr txBox="1"/>
          <p:nvPr/>
        </p:nvSpPr>
        <p:spPr>
          <a:xfrm>
            <a:off x="383042" y="1576584"/>
            <a:ext cx="410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</a:rPr>
              <a:t>Vous créez votre unité commerciale :</a:t>
            </a: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DFB21099-E362-44C4-A2D1-4F7DA0B2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0" y="2093660"/>
            <a:ext cx="483711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un diagnostic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un positionnement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Évaluer le potentiel commercial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Trouver les partenaires adaptés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Constituer l’équipe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Etablir un plan de financement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fr-FR" alt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intérieur, personne, groupe, gens&#10;&#10;Description générée automatiquement">
            <a:extLst>
              <a:ext uri="{FF2B5EF4-FFF2-40B4-BE49-F238E27FC236}">
                <a16:creationId xmlns:a16="http://schemas.microsoft.com/office/drawing/2014/main" id="{21D646AD-31CF-478A-BE12-CD0288A2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540" y="795130"/>
            <a:ext cx="4071425" cy="2765161"/>
          </a:xfrm>
          <a:prstGeom prst="rect">
            <a:avLst/>
          </a:prstGeom>
        </p:spPr>
      </p:pic>
      <p:pic>
        <p:nvPicPr>
          <p:cNvPr id="7" name="Image 6" descr="Une image contenant intérieur, personne, scène, table&#10;&#10;Description générée automatiquement">
            <a:extLst>
              <a:ext uri="{FF2B5EF4-FFF2-40B4-BE49-F238E27FC236}">
                <a16:creationId xmlns:a16="http://schemas.microsoft.com/office/drawing/2014/main" id="{A980C154-8AB5-47F9-9FA8-1630BC992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84" y="3801257"/>
            <a:ext cx="5152146" cy="27651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66250D-AE96-4EAC-B9FA-6C513B95BA42}"/>
              </a:ext>
            </a:extLst>
          </p:cNvPr>
          <p:cNvSpPr txBox="1"/>
          <p:nvPr/>
        </p:nvSpPr>
        <p:spPr>
          <a:xfrm>
            <a:off x="163513" y="5762392"/>
            <a:ext cx="665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Dans le cadre de l'option "</a:t>
            </a:r>
            <a:r>
              <a:rPr lang="fr-FR" dirty="0">
                <a:hlinkClick r:id="rId4"/>
              </a:rPr>
              <a:t>entrepreneuriat</a:t>
            </a:r>
            <a:r>
              <a:rPr lang="fr-FR" dirty="0"/>
              <a:t>", les étudiants travaillent sur leurs projets de création d'entreprises. Ici, ils sont épaulés par un ancien étudiant qui crée aujourd'hui son unité V&amp;B, Renaud </a:t>
            </a:r>
            <a:r>
              <a:rPr lang="fr-FR" dirty="0" err="1"/>
              <a:t>Touvé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1200A1-FFF2-4AAB-B480-ECF6ADCA976F}"/>
              </a:ext>
            </a:extLst>
          </p:cNvPr>
          <p:cNvSpPr/>
          <p:nvPr/>
        </p:nvSpPr>
        <p:spPr>
          <a:xfrm>
            <a:off x="212035" y="5645426"/>
            <a:ext cx="6506817" cy="1101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153AE22E-4270-4827-8E6F-E9E1C710A8E2}"/>
              </a:ext>
            </a:extLst>
          </p:cNvPr>
          <p:cNvSpPr/>
          <p:nvPr/>
        </p:nvSpPr>
        <p:spPr>
          <a:xfrm>
            <a:off x="5393635" y="4850296"/>
            <a:ext cx="1433976" cy="795130"/>
          </a:xfrm>
          <a:prstGeom prst="ben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BC3337B5-978E-4CFA-8980-008BF611E4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61" r="836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3F389-6198-4B54-94D0-F0CB25C6D6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14</a:t>
            </a:fld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79451-DD31-4C3E-ADFF-DA4DF93F1430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42FC1E-2CEF-47F2-AE0A-3FF1AC84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4768" y="432041"/>
            <a:ext cx="4762430" cy="7261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LE LYCEE VICTOR HUGO ?</a:t>
            </a:r>
            <a:endParaRPr lang="fr-FR" alt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42FE009-5AFF-43FE-90AB-70056E1F02DE}"/>
              </a:ext>
            </a:extLst>
          </p:cNvPr>
          <p:cNvSpPr txBox="1">
            <a:spLocks noChangeArrowheads="1"/>
          </p:cNvSpPr>
          <p:nvPr/>
        </p:nvSpPr>
        <p:spPr>
          <a:xfrm>
            <a:off x="89648" y="2376487"/>
            <a:ext cx="6418728" cy="4344988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Etablissement public : </a:t>
            </a: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pas de frais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scolarité.</a:t>
            </a:r>
          </a:p>
          <a:p>
            <a:pPr algn="just">
              <a:buFontTx/>
              <a:buBlip>
                <a:blip r:embed="rId3"/>
              </a:buBlip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Formation mixée :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possibilité d’opter pour </a:t>
            </a:r>
            <a:b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 parcours en initial, en apprentissage ou les deux.</a:t>
            </a: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équipe pédagogique d’expérience à votre écoute.</a:t>
            </a: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Des locaux dédiés au sein du lycée.</a:t>
            </a: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possibilité d’être hébergé(e) occasionnellement à l’internat (diner – nuitée – petit déjeuner =  </a:t>
            </a: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18 €)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restauration au tarif CROUS.</a:t>
            </a:r>
          </a:p>
          <a:p>
            <a:pPr algn="just"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prise en charge partielle des frais de stages.</a:t>
            </a:r>
          </a:p>
        </p:txBody>
      </p:sp>
    </p:spTree>
    <p:extLst>
      <p:ext uri="{BB962C8B-B14F-4D97-AF65-F5344CB8AC3E}">
        <p14:creationId xmlns:p14="http://schemas.microsoft.com/office/powerpoint/2010/main" val="2709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BC3337B5-978E-4CFA-8980-008BF611E4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61" r="836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3F389-6198-4B54-94D0-F0CB25C6D6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15</a:t>
            </a:fld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79451-DD31-4C3E-ADFF-DA4DF93F1430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42FC1E-2CEF-47F2-AE0A-3FF1AC84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4541" y="136525"/>
            <a:ext cx="4762430" cy="726178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…ET APRES LE BTS…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42FE009-5AFF-43FE-90AB-70056E1F02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74056"/>
            <a:ext cx="6935787" cy="43449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Intégration en </a:t>
            </a:r>
            <a:r>
              <a:rPr lang="fr-FR" altLang="fr-FR" b="1">
                <a:latin typeface="Calibri" panose="020F0502020204030204" pitchFamily="34" charset="0"/>
                <a:cs typeface="Calibri" panose="020F0502020204030204" pitchFamily="34" charset="0"/>
              </a:rPr>
              <a:t>entreprise</a:t>
            </a:r>
          </a:p>
          <a:p>
            <a:pPr>
              <a:buFontTx/>
              <a:buBlip>
                <a:blip r:embed="rId3"/>
              </a:buBlip>
            </a:pPr>
            <a:endParaRPr lang="fr-FR" altLang="fr-FR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Poursuite d’études en </a:t>
            </a:r>
            <a:r>
              <a:rPr lang="fr-FR" altLang="fr-FR" b="1">
                <a:latin typeface="Calibri" panose="020F0502020204030204" pitchFamily="34" charset="0"/>
                <a:cs typeface="Calibri" panose="020F0502020204030204" pitchFamily="34" charset="0"/>
              </a:rPr>
              <a:t>licence (professionnelle)</a:t>
            </a: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 : banque/assurance ; marketing ; grande distribution ; œnologie ; @commerce ; métiers de la mode …</a:t>
            </a:r>
          </a:p>
          <a:p>
            <a:pPr>
              <a:buFontTx/>
              <a:buBlip>
                <a:blip r:embed="rId3"/>
              </a:buBlip>
            </a:pPr>
            <a:endParaRPr lang="fr-FR" altLang="fr-FR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Le choix de l’alternance pour une formation post BTS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B0DE2F-09F6-46A4-A8C8-1D402B0E06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Lycée Victor Hugo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744F3AA-8587-45FD-80FB-7C6F9E9258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02.43.07.11.00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DF76A19-B859-44DD-BB41-9DC29E915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4853573" cy="288000"/>
          </a:xfrm>
        </p:spPr>
        <p:txBody>
          <a:bodyPr/>
          <a:lstStyle/>
          <a:p>
            <a:r>
              <a:rPr lang="fr-FR" dirty="0"/>
              <a:t>4 rue Général Lemonnier - 53200 Château-Gontier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2235A9D-9D27-4A12-A1FB-A33CB8998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928" y="4594956"/>
            <a:ext cx="4666065" cy="311889"/>
          </a:xfrm>
        </p:spPr>
        <p:txBody>
          <a:bodyPr rtlCol="0" anchor="t"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https://victor-hugo.paysdelaloire.e-lyco.fr/</a:t>
            </a:r>
          </a:p>
          <a:p>
            <a:endParaRPr lang="fr-FR" altLang="fr-FR" dirty="0">
              <a:solidFill>
                <a:srgbClr val="000099"/>
              </a:solidFill>
              <a:latin typeface="Comic Sans MS"/>
              <a:cs typeface="Calibri" panose="020F0502020204030204" pitchFamily="34" charset="0"/>
            </a:endParaRPr>
          </a:p>
          <a:p>
            <a:endParaRPr lang="fr-FR" alt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12" name="Espace réservé pour une image  11" descr="Une image contenant extérieur, arbre, herbe, plante&#10;&#10;Description générée automatiquement">
            <a:extLst>
              <a:ext uri="{FF2B5EF4-FFF2-40B4-BE49-F238E27FC236}">
                <a16:creationId xmlns:a16="http://schemas.microsoft.com/office/drawing/2014/main" id="{70A58D8E-84FB-40F0-933C-FF7A3D1E74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51" r="25751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DD9A382-DA65-4F48-80B7-7058791C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5000491" cy="1616252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POUR DECOUVRIR LE LYCEE ET LA FORMATION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D31644-1D77-56C7-54B2-677C138F1286}"/>
              </a:ext>
            </a:extLst>
          </p:cNvPr>
          <p:cNvSpPr txBox="1"/>
          <p:nvPr/>
        </p:nvSpPr>
        <p:spPr>
          <a:xfrm>
            <a:off x="4760259" y="5544868"/>
            <a:ext cx="7307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0000"/>
                </a:solidFill>
              </a:rPr>
              <a:t>Portes ouvertes le samedi 4 mars de 9h à 13h.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0000"/>
                </a:solidFill>
              </a:rPr>
              <a:t>Journée d’immersion.</a:t>
            </a:r>
          </a:p>
        </p:txBody>
      </p:sp>
    </p:spTree>
    <p:extLst>
      <p:ext uri="{BB962C8B-B14F-4D97-AF65-F5344CB8AC3E}">
        <p14:creationId xmlns:p14="http://schemas.microsoft.com/office/powerpoint/2010/main" val="189930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extérieur, route, gens, équitation&#10;&#10;Description générée automatiquement">
            <a:extLst>
              <a:ext uri="{FF2B5EF4-FFF2-40B4-BE49-F238E27FC236}">
                <a16:creationId xmlns:a16="http://schemas.microsoft.com/office/drawing/2014/main" id="{9E59C5A5-59AD-46C0-AD6D-8B60E1A1E8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215" r="27215"/>
          <a:stretch>
            <a:fillRect/>
          </a:stretch>
        </p:blipFill>
        <p:spPr>
          <a:xfrm>
            <a:off x="6170179" y="1435100"/>
            <a:ext cx="6036368" cy="5436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1F17E-367F-47A8-A2A7-D24EB0EF02E1}"/>
              </a:ext>
            </a:extLst>
          </p:cNvPr>
          <p:cNvSpPr/>
          <p:nvPr/>
        </p:nvSpPr>
        <p:spPr>
          <a:xfrm>
            <a:off x="251791" y="1537251"/>
            <a:ext cx="4863548" cy="47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altLang="fr-FR" sz="2000" b="1" dirty="0">
                <a:cs typeface="Times New Roman" panose="02020603050405020304" pitchFamily="18" charset="0"/>
              </a:rPr>
              <a:t>Le titulaire du</a:t>
            </a:r>
            <a:r>
              <a:rPr lang="fr-FR" altLang="fr-FR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BTS Management Commercial Opérationnel</a:t>
            </a:r>
            <a:r>
              <a:rPr lang="fr-FR" altLang="fr-FR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cs typeface="Times New Roman" panose="02020603050405020304" pitchFamily="18" charset="0"/>
              </a:rPr>
              <a:t>accède à plusieurs niveaux de responsabilités, en fonction de son expérience, de la taille de l’organisation et des opportunités professionnelles.</a:t>
            </a:r>
          </a:p>
          <a:p>
            <a:pPr algn="ctr">
              <a:spcAft>
                <a:spcPts val="1200"/>
              </a:spcAft>
            </a:pPr>
            <a:r>
              <a:rPr lang="fr-FR" altLang="fr-FR" sz="2000" b="1" dirty="0">
                <a:cs typeface="Times New Roman" panose="02020603050405020304" pitchFamily="18" charset="0"/>
              </a:rPr>
              <a:t>Il a donc pour perspective de devenir 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responsable</a:t>
            </a:r>
            <a:r>
              <a:rPr lang="fr-FR" altLang="fr-FR" sz="2000" b="1" dirty="0"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d’un centre de profit</a:t>
            </a:r>
            <a:r>
              <a:rPr lang="fr-FR" altLang="fr-FR" sz="2000" b="1" dirty="0">
                <a:cs typeface="Times New Roman" panose="02020603050405020304" pitchFamily="18" charset="0"/>
              </a:rPr>
              <a:t> : un rayon, un  univers, un point de vente, un portefeuille clients, une agence …</a:t>
            </a:r>
          </a:p>
          <a:p>
            <a:pPr algn="ctr"/>
            <a:r>
              <a:rPr lang="fr-FR" altLang="fr-FR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altLang="fr-FR" sz="2000" b="1" dirty="0">
                <a:cs typeface="Times New Roman" panose="02020603050405020304" pitchFamily="18" charset="0"/>
              </a:rPr>
              <a:t>Il peut être amené à créer ou reprendre une unité commerciale en qualité d’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entrepreneur</a:t>
            </a:r>
            <a:r>
              <a:rPr lang="fr-FR" altLang="fr-FR" sz="20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1F2351-83B6-49B2-B7F7-FAEBC1BCD29C}"/>
              </a:ext>
            </a:extLst>
          </p:cNvPr>
          <p:cNvSpPr txBox="1"/>
          <p:nvPr/>
        </p:nvSpPr>
        <p:spPr>
          <a:xfrm>
            <a:off x="5115339" y="22039"/>
            <a:ext cx="583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UNE FORMATION PROFESSIONNALISANTE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3A163-89AB-4902-9306-265E122DB4E1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4D4BE41C-DC0A-4704-9402-44A1FE4D1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08" r="19508"/>
          <a:stretch>
            <a:fillRect/>
          </a:stretch>
        </p:blipFill>
        <p:spPr>
          <a:xfrm>
            <a:off x="6604000" y="-14249"/>
            <a:ext cx="5588000" cy="6872249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518A9-A547-43DB-A7C6-1A68D3C792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3</a:t>
            </a:fld>
            <a:endParaRPr lang="fr-FR" noProof="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196EED0-C6EA-4251-9577-EFA1FC31F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8237" y="66137"/>
            <a:ext cx="4547215" cy="64666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400" b="1" dirty="0">
                <a:solidFill>
                  <a:schemeClr val="bg1"/>
                </a:solidFill>
                <a:latin typeface="+mn-lt"/>
              </a:rPr>
              <a:t>LES CRITERES D’ADMISSION EN BTS MCO AU LYCEE VICTOR HUGO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E860A4D-440D-42DE-BC7D-3F83D0B22AED}"/>
              </a:ext>
            </a:extLst>
          </p:cNvPr>
          <p:cNvSpPr txBox="1">
            <a:spLocks noChangeArrowheads="1"/>
          </p:cNvSpPr>
          <p:nvPr/>
        </p:nvSpPr>
        <p:spPr>
          <a:xfrm>
            <a:off x="244695" y="2096087"/>
            <a:ext cx="4693065" cy="257438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titulaire du baccalauréat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général ou technologique ou du baccalauréat professionnel de préférence « commerce/vente »</a:t>
            </a: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motivé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par la poursuite d’études supérieures et par les domaines du commerce et du management</a:t>
            </a:r>
          </a:p>
        </p:txBody>
      </p:sp>
    </p:spTree>
    <p:extLst>
      <p:ext uri="{BB962C8B-B14F-4D97-AF65-F5344CB8AC3E}">
        <p14:creationId xmlns:p14="http://schemas.microsoft.com/office/powerpoint/2010/main" val="3374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arbre, herbe, plante&#10;&#10;Description générée automatiquement">
            <a:extLst>
              <a:ext uri="{FF2B5EF4-FFF2-40B4-BE49-F238E27FC236}">
                <a16:creationId xmlns:a16="http://schemas.microsoft.com/office/drawing/2014/main" id="{D3CC69A6-5DC1-4F20-94CF-49FCF26E72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771" r="18771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80782C0-6854-4BBE-8DB3-907BF4B1A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1235" y="0"/>
            <a:ext cx="6670764" cy="513806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IMMERSION EN MILIEU PROFESSIONNEL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1C989B2-AF60-4F94-9FDF-3CD14E51E284}"/>
              </a:ext>
            </a:extLst>
          </p:cNvPr>
          <p:cNvSpPr txBox="1">
            <a:spLocks noChangeArrowheads="1"/>
          </p:cNvSpPr>
          <p:nvPr/>
        </p:nvSpPr>
        <p:spPr>
          <a:xfrm>
            <a:off x="510014" y="2768877"/>
            <a:ext cx="8020878" cy="3027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formation initiale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0" indent="0"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15 semaines de stages sur les deux années.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alternance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: 26 semaines en entreprise par an</a:t>
            </a:r>
          </a:p>
          <a:p>
            <a:pPr marL="0" indent="0">
              <a:buNone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- dès la première année ; </a:t>
            </a:r>
          </a:p>
          <a:p>
            <a:pPr marL="0" indent="0">
              <a:buNone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- ou à partir de la seconde année.</a:t>
            </a:r>
            <a:endParaRPr lang="fr-FR" dirty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fr-FR" b="1" dirty="0">
                <a:latin typeface="Comic Sans MS" pitchFamily="66" charset="0"/>
              </a:rPr>
              <a:t> </a:t>
            </a:r>
            <a:endParaRPr lang="fr-FR" dirty="0"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1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extérieur, route, équitation, gens&#10;&#10;Description générée automatiquement">
            <a:extLst>
              <a:ext uri="{FF2B5EF4-FFF2-40B4-BE49-F238E27FC236}">
                <a16:creationId xmlns:a16="http://schemas.microsoft.com/office/drawing/2014/main" id="{07F20D13-884C-4CCB-95D0-833CADD00D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265" r="33265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D675AF-6599-49D2-A499-70B0F4EE12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75153E7-2902-4E8D-8790-D5AAF9B545D2}"/>
              </a:ext>
            </a:extLst>
          </p:cNvPr>
          <p:cNvSpPr txBox="1">
            <a:spLocks noChangeArrowheads="1"/>
          </p:cNvSpPr>
          <p:nvPr/>
        </p:nvSpPr>
        <p:spPr>
          <a:xfrm>
            <a:off x="6370982" y="246992"/>
            <a:ext cx="3581400" cy="608896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LES UNITES COMMERCIALES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C73F3F1C-87C5-4570-BA70-682E5CF2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38" y="2199262"/>
            <a:ext cx="62389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sociétés de prestation de services :  banque, assurance, immobilier, téléphonie…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La distribution généraliste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grandes et moyennes surfaces spécialisées (sport, ameublement, automobile, jardinage…)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sites marchands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36696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/>
          <p:cNvSpPr txBox="1">
            <a:spLocks/>
          </p:cNvSpPr>
          <p:nvPr/>
        </p:nvSpPr>
        <p:spPr>
          <a:xfrm>
            <a:off x="6134583" y="1152792"/>
            <a:ext cx="5633864" cy="556868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Distribution spécialisée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678" y="209029"/>
            <a:ext cx="8333222" cy="669746"/>
          </a:xfrm>
        </p:spPr>
        <p:txBody>
          <a:bodyPr>
            <a:normAutofit/>
          </a:bodyPr>
          <a:lstStyle/>
          <a:p>
            <a:r>
              <a:rPr lang="fr-FR" dirty="0"/>
              <a:t>Les lieux de stages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27926" y="1152791"/>
            <a:ext cx="5382501" cy="2698749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Services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517926" y="4042664"/>
            <a:ext cx="5382501" cy="26987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Distribution généraliste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83" y="10118705"/>
            <a:ext cx="177331" cy="1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4" descr="Résultat de recherche d'images pour &quot;nissan logo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BDA14-A962-4BF6-8918-C183063E098A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Logo VW PNG transparents - Stick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Logo VW PNG transparents - Stick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2" name="Picture 18" descr="Réauté Chocolat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583" y="13227451"/>
            <a:ext cx="298526" cy="1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CDB29083-D7D3-43E5-8E57-4278EE428D33}"/>
              </a:ext>
            </a:extLst>
          </p:cNvPr>
          <p:cNvGrpSpPr/>
          <p:nvPr/>
        </p:nvGrpSpPr>
        <p:grpSpPr>
          <a:xfrm>
            <a:off x="1086322" y="4340951"/>
            <a:ext cx="4696995" cy="2153403"/>
            <a:chOff x="1086322" y="4340951"/>
            <a:chExt cx="4696995" cy="2153403"/>
          </a:xfrm>
        </p:grpSpPr>
        <p:pic>
          <p:nvPicPr>
            <p:cNvPr id="36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140" y="5929204"/>
              <a:ext cx="146367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http://www.distrijob.fr/chart/logos/logo2_u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38" y="4340951"/>
              <a:ext cx="883179" cy="114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C:\Documents and Settings\test\Mes documents\nadia\BTS MUC\professionnels\logo leclerc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39" y="4568275"/>
              <a:ext cx="1997837" cy="67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 descr="Intermarché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22" y="5752543"/>
              <a:ext cx="2727144" cy="51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FD10711-58D4-45A7-994F-1025C1F1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146" y="4587115"/>
              <a:ext cx="1172837" cy="902535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F924F92-A59A-4A38-9942-9D928B0AA6B6}"/>
              </a:ext>
            </a:extLst>
          </p:cNvPr>
          <p:cNvGrpSpPr/>
          <p:nvPr/>
        </p:nvGrpSpPr>
        <p:grpSpPr>
          <a:xfrm>
            <a:off x="948514" y="1379891"/>
            <a:ext cx="4713011" cy="2223219"/>
            <a:chOff x="948514" y="1379891"/>
            <a:chExt cx="4713011" cy="2223219"/>
          </a:xfrm>
        </p:grpSpPr>
        <p:pic>
          <p:nvPicPr>
            <p:cNvPr id="18" name="Picture 45" descr="Afficher l'image d'origi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826" y="2129607"/>
              <a:ext cx="20891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 descr="Fichier:Logo MMA.jpg — Wikipédi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316" y="1379891"/>
              <a:ext cx="1665268" cy="54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ADC6C15-3585-4997-97CF-0E053AC1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01356" y="2823025"/>
              <a:ext cx="1560169" cy="78008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2D18A24-172C-4D5A-BD22-3F4CA42C2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48514" y="2908106"/>
              <a:ext cx="2703085" cy="675184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82D7AB3D-3F58-4ECE-BF67-86885F50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69054" y="1407731"/>
              <a:ext cx="1138132" cy="1138132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E66BE6C8-1334-3B61-89D5-BB643E082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82639" y="5452725"/>
            <a:ext cx="1185770" cy="101498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FCA89729-82C7-3C39-F0CF-A8759A348D20}"/>
              </a:ext>
            </a:extLst>
          </p:cNvPr>
          <p:cNvGrpSpPr/>
          <p:nvPr/>
        </p:nvGrpSpPr>
        <p:grpSpPr>
          <a:xfrm>
            <a:off x="5745254" y="1659915"/>
            <a:ext cx="5918820" cy="4981180"/>
            <a:chOff x="5745254" y="1659915"/>
            <a:chExt cx="5918820" cy="4981180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CED4107A-0DD7-4A60-859D-28F5D57A04B6}"/>
                </a:ext>
              </a:extLst>
            </p:cNvPr>
            <p:cNvGrpSpPr/>
            <p:nvPr/>
          </p:nvGrpSpPr>
          <p:grpSpPr>
            <a:xfrm>
              <a:off x="5745254" y="2997463"/>
              <a:ext cx="5746969" cy="3643632"/>
              <a:chOff x="5756526" y="2833647"/>
              <a:chExt cx="5746969" cy="3643632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0796" y="4336760"/>
                <a:ext cx="1182708" cy="788472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D01D28FC-3908-433A-908A-248A5025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6526" y="3603110"/>
                <a:ext cx="2874169" cy="2874169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C452ADBF-B9C5-41D9-BEFE-8AF29E9E1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75776" y="4338309"/>
                <a:ext cx="2018475" cy="761064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5466AF6F-CB19-437D-A018-1099611FE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09448" y="5473109"/>
                <a:ext cx="962720" cy="962720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B05C795F-2D9F-4247-80ED-010555E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6146" y="2833647"/>
                <a:ext cx="1287349" cy="1287349"/>
              </a:xfrm>
              <a:prstGeom prst="rect">
                <a:avLst/>
              </a:prstGeom>
            </p:spPr>
          </p:pic>
          <p:pic>
            <p:nvPicPr>
              <p:cNvPr id="16" name="Picture 35" descr="http://www.i-love-ret.com/wp-content/uploads/2008/05/vandb_logo_color-150px1.pn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9434" y="4384292"/>
                <a:ext cx="1243013" cy="820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45BFDC1-969E-1408-36C1-BEFD4515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34841" y="3322455"/>
              <a:ext cx="1603927" cy="9623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C1CBFB4-D93F-B582-46F9-FC32558E9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286472" y="1659915"/>
              <a:ext cx="2071520" cy="64094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C904E9D-760E-39A2-28A5-093213EC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53430" y="2583810"/>
              <a:ext cx="1477333" cy="82730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ABC0378C-94A2-39F0-E3DD-70891B74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299756" y="3618964"/>
              <a:ext cx="1730157" cy="700885"/>
            </a:xfrm>
            <a:prstGeom prst="rect">
              <a:avLst/>
            </a:prstGeom>
          </p:spPr>
        </p:pic>
        <p:pic>
          <p:nvPicPr>
            <p:cNvPr id="1035" name="Picture 11" descr="Magasins d'ameublement et de décoration - Hémisphère Sud">
              <a:extLst>
                <a:ext uri="{FF2B5EF4-FFF2-40B4-BE49-F238E27FC236}">
                  <a16:creationId xmlns:a16="http://schemas.microsoft.com/office/drawing/2014/main" id="{A4F93605-CF17-3090-C9A5-27F53E72F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646" y="2005950"/>
              <a:ext cx="3133428" cy="76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641083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r="18771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pPr rtl="0"/>
            <a:fld id="{8699F50C-BE38-4BD0-BA84-9B090E1F2B9B}" type="slidenum">
              <a:rPr lang="fr-FR" noProof="0" smtClean="0"/>
              <a:t>7</a:t>
            </a:fld>
            <a:endParaRPr lang="fr-FR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81959" y="172278"/>
            <a:ext cx="5740153" cy="503030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chemeClr val="bg1"/>
                </a:solidFill>
                <a:latin typeface="+mn-lt"/>
              </a:rPr>
              <a:t>LES ACTIVITES REALISABLES EN STAGE</a:t>
            </a: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0" y="1869003"/>
            <a:ext cx="748665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Vente de produits ou services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Organisation d’un évènement (animation/promotion)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Création et animation d’une page Facebook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Gestion d’un rayon 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des performances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 la concurrence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 la satisfaction clients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Optimisation de la relation client avec la mise en œuvre des applications digitales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Adaptation de l’offre d’un rayon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alt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361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05207" y="172278"/>
            <a:ext cx="4251365" cy="970722"/>
          </a:xfrm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LES COMPETENCES</a:t>
            </a:r>
            <a:b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D’UN TECHNICIEN MCO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388" y="1782970"/>
            <a:ext cx="7702550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b="1" dirty="0">
                <a:latin typeface="Calibri" panose="020F0502020204030204" pitchFamily="34" charset="0"/>
              </a:rPr>
              <a:t>Elles relèvent de 3 domaines 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Marketing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Gestion opérationnelle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Management de l’équipe commerciale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fr-FR" altLang="fr-F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fr-FR" alt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fr-FR" alt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2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8" y="2938403"/>
            <a:ext cx="4828032" cy="3297936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15" y="2938403"/>
            <a:ext cx="5259340" cy="3297936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8678" y="1115953"/>
            <a:ext cx="4828033" cy="182245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Développer la relation client : </a:t>
            </a:r>
            <a:r>
              <a:rPr lang="fr-FR" sz="1800" dirty="0">
                <a:latin typeface="Calibri" panose="020F0502020204030204" pitchFamily="34" charset="0"/>
              </a:rPr>
              <a:t>veille  informationnelle - études commerciales - vente dans un contexte </a:t>
            </a:r>
            <a:r>
              <a:rPr lang="fr-FR" sz="1800" dirty="0" err="1">
                <a:latin typeface="Calibri" panose="020F0502020204030204" pitchFamily="34" charset="0"/>
              </a:rPr>
              <a:t>omnicanal</a:t>
            </a:r>
            <a:r>
              <a:rPr lang="fr-FR" sz="1800" dirty="0">
                <a:latin typeface="Calibri" panose="020F0502020204030204" pitchFamily="34" charset="0"/>
              </a:rPr>
              <a:t> – optimisation de la </a:t>
            </a:r>
            <a:r>
              <a:rPr lang="fr-FR" altLang="fr-FR" sz="1800" dirty="0">
                <a:latin typeface="Calibri" panose="020F0502020204030204" pitchFamily="34" charset="0"/>
              </a:rPr>
              <a:t>relation client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fr-FR" altLang="fr-FR" sz="1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16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349615" y="1003960"/>
            <a:ext cx="5259340" cy="172561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FFFF66"/>
              </a:buClr>
              <a:buNone/>
              <a:defRPr/>
            </a:pP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Dynamiser l’offre commerciale :</a:t>
            </a:r>
            <a:r>
              <a:rPr lang="fr-FR" sz="18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fr-FR" sz="1800" dirty="0">
                <a:latin typeface="+mj-lt"/>
              </a:rPr>
              <a:t>gestion dynamique de l’offre de produits et services – organiser espace commercial – développer les performances – communication commerciale</a:t>
            </a:r>
            <a:endParaRPr lang="fr-FR" altLang="fr-FR" sz="1800" dirty="0">
              <a:latin typeface="+mj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579"/>
            <a:ext cx="3149930" cy="538349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En marketing : </a:t>
            </a:r>
          </a:p>
        </p:txBody>
      </p:sp>
    </p:spTree>
    <p:extLst>
      <p:ext uri="{BB962C8B-B14F-4D97-AF65-F5344CB8AC3E}">
        <p14:creationId xmlns:p14="http://schemas.microsoft.com/office/powerpoint/2010/main" val="10702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37_TF89027928" id="{2023990E-4B7E-4F44-9DDE-45333278AE10}" vid="{F3EC25D9-9943-4B6F-AF2F-F8ECA74437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foncée</Template>
  <TotalTime>0</TotalTime>
  <Words>769</Words>
  <Application>Microsoft Office PowerPoint</Application>
  <PresentationFormat>Grand écran</PresentationFormat>
  <Paragraphs>168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Gill Sans SemiBold</vt:lpstr>
      <vt:lpstr>Times New Roman</vt:lpstr>
      <vt:lpstr>Wingdings</vt:lpstr>
      <vt:lpstr>Thème Office</vt:lpstr>
      <vt:lpstr>Présentation  du BTS Management Commercial Opérationnel </vt:lpstr>
      <vt:lpstr>Présentation PowerPoint</vt:lpstr>
      <vt:lpstr>LES CRITERES D’ADMISSION EN BTS MCO AU LYCEE VICTOR HUGO</vt:lpstr>
      <vt:lpstr>IMMERSION EN MILIEU PROFESSIONNEL</vt:lpstr>
      <vt:lpstr>Présentation PowerPoint</vt:lpstr>
      <vt:lpstr>Les lieux de stages</vt:lpstr>
      <vt:lpstr>LES ACTIVITES REALISABLES EN STAGE</vt:lpstr>
      <vt:lpstr>LES COMPETENCES D’UN TECHNICIEN MCO</vt:lpstr>
      <vt:lpstr>En marketing : </vt:lpstr>
      <vt:lpstr>Présentation PowerPoint</vt:lpstr>
      <vt:lpstr>LES MATIERES ENSEIGNEES</vt:lpstr>
      <vt:lpstr>L’approche par les cas</vt:lpstr>
      <vt:lpstr>L’OPTION ENTREPRENEURIAT</vt:lpstr>
      <vt:lpstr>POURQUOI LE LYCEE VICTOR HUGO ?</vt:lpstr>
      <vt:lpstr>…ET APRES LE BTS…</vt:lpstr>
      <vt:lpstr>POUR DECOUVRIR LE LYCEE ET LA FORMATION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du BTS Management Commercial Opérationnel</dc:title>
  <dc:creator/>
  <cp:lastModifiedBy/>
  <cp:revision>4</cp:revision>
  <dcterms:created xsi:type="dcterms:W3CDTF">2020-01-04T00:05:33Z</dcterms:created>
  <dcterms:modified xsi:type="dcterms:W3CDTF">2023-02-28T13:56:07Z</dcterms:modified>
</cp:coreProperties>
</file>